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56" r:id="rId2"/>
    <p:sldId id="262" r:id="rId3"/>
    <p:sldId id="314" r:id="rId4"/>
    <p:sldId id="316" r:id="rId5"/>
    <p:sldId id="271" r:id="rId6"/>
    <p:sldId id="258" r:id="rId7"/>
    <p:sldId id="268" r:id="rId8"/>
    <p:sldId id="260" r:id="rId9"/>
    <p:sldId id="294" r:id="rId10"/>
    <p:sldId id="281" r:id="rId11"/>
    <p:sldId id="287" r:id="rId12"/>
    <p:sldId id="288" r:id="rId13"/>
    <p:sldId id="312" r:id="rId14"/>
    <p:sldId id="313" r:id="rId15"/>
    <p:sldId id="297" r:id="rId16"/>
    <p:sldId id="302" r:id="rId17"/>
    <p:sldId id="317" r:id="rId18"/>
    <p:sldId id="318" r:id="rId19"/>
    <p:sldId id="278" r:id="rId20"/>
    <p:sldId id="274" r:id="rId21"/>
    <p:sldId id="276" r:id="rId22"/>
    <p:sldId id="319" r:id="rId23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353E"/>
    <a:srgbClr val="7F7F7F"/>
    <a:srgbClr val="978C86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2" autoAdjust="0"/>
    <p:restoredTop sz="94707" autoAdjust="0"/>
  </p:normalViewPr>
  <p:slideViewPr>
    <p:cSldViewPr snapToGrid="0">
      <p:cViewPr varScale="1">
        <p:scale>
          <a:sx n="110" d="100"/>
          <a:sy n="110" d="100"/>
        </p:scale>
        <p:origin x="576" y="108"/>
      </p:cViewPr>
      <p:guideLst/>
    </p:cSldViewPr>
  </p:slideViewPr>
  <p:outlineViewPr>
    <p:cViewPr>
      <p:scale>
        <a:sx n="33" d="100"/>
        <a:sy n="33" d="100"/>
      </p:scale>
      <p:origin x="0" y="-1555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98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529415108770833E-2"/>
          <c:y val="5.4278723381521725E-2"/>
          <c:w val="0.47483097170505328"/>
          <c:h val="0.8646797709656317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rgbClr val="0070C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8.9350264463949405E-2"/>
                  <c:y val="-6.942403396071855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C00000"/>
                        </a:solidFill>
                      </a:rPr>
                      <a:t>346,5</a:t>
                    </a:r>
                    <a:endParaRPr lang="en-US" dirty="0">
                      <a:solidFill>
                        <a:srgbClr val="C0000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9677856011590395E-2"/>
                  <c:y val="0.141795683460768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C00000"/>
                        </a:solidFill>
                      </a:rPr>
                      <a:t>526,5</a:t>
                    </a:r>
                    <a:endParaRPr lang="en-US" dirty="0">
                      <a:solidFill>
                        <a:srgbClr val="C0000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2731841991825728E-2"/>
                  <c:y val="-7.53871158076690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C00000"/>
                        </a:solidFill>
                      </a:rPr>
                      <a:t>56,6</a:t>
                    </a:r>
                    <a:endParaRPr lang="en-US" dirty="0">
                      <a:solidFill>
                        <a:srgbClr val="C0000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Лист1!$F$2:$F$4</c:f>
              <c:strCache>
                <c:ptCount val="3"/>
                <c:pt idx="0">
                  <c:v>Бюджет города Москвы</c:v>
                </c:pt>
                <c:pt idx="1">
                  <c:v>Внебюджетные государственные фонды</c:v>
                </c:pt>
                <c:pt idx="2">
                  <c:v>Федеральный бюджет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328.1</c:v>
                </c:pt>
                <c:pt idx="1">
                  <c:v>457.7</c:v>
                </c:pt>
                <c:pt idx="2">
                  <c:v>98.2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468925593401661"/>
          <c:y val="3.9166634018703142E-2"/>
          <c:w val="0.3453107181684783"/>
          <c:h val="0.947748034813924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5EF02-9CBB-4FEB-98D6-21F6D19D9F5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B6753-F3BB-4EBD-B40D-9EB670F2A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078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003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479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52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548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61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11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139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53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532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002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DB6C9-25C9-4C2A-A45D-59B5DB2D4EDC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7CC31-48F1-4B3A-93F5-2222D5767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92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06661" y="4874225"/>
            <a:ext cx="11400755" cy="144016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r>
              <a:rPr lang="ru-RU" altLang="ru-RU" sz="2800" b="1" dirty="0" smtClean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Отчёт о деятельности Комиссии </a:t>
            </a:r>
            <a:br>
              <a:rPr lang="ru-RU" altLang="ru-RU" sz="2800" b="1" dirty="0" smtClean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1" dirty="0" smtClean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социальной политике и трудовым отношениям </a:t>
            </a:r>
            <a:br>
              <a:rPr lang="ru-RU" altLang="ru-RU" sz="2800" b="1" dirty="0" smtClean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dirty="0" smtClean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Московской городской </a:t>
            </a:r>
            <a:r>
              <a:rPr lang="ru-RU" altLang="ru-RU" sz="2800" dirty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Думы шестого созыва </a:t>
            </a:r>
            <a:r>
              <a:rPr lang="ru-RU" altLang="ru-RU" sz="2800" dirty="0" smtClean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dirty="0" smtClean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dirty="0" smtClean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altLang="ru-RU" sz="2800" dirty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2015-2016 годы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792" y="115500"/>
            <a:ext cx="4600207" cy="32052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928"/>
            <a:ext cx="4578956" cy="36772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" y="3035806"/>
            <a:ext cx="12191999" cy="558629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0808" y="0"/>
            <a:ext cx="3072463" cy="4334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568444" y="0"/>
            <a:ext cx="1" cy="4383534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7640906" y="0"/>
            <a:ext cx="1" cy="4383534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479" y="1553512"/>
            <a:ext cx="2403520" cy="234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7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2476596" y="22240"/>
            <a:ext cx="72388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Состав комиссии </a:t>
            </a:r>
            <a:r>
              <a:rPr lang="ru-RU" altLang="ru-RU" sz="2400" b="1" dirty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по социальной политике и трудовым </a:t>
            </a:r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отношениям</a:t>
            </a:r>
            <a:r>
              <a:rPr lang="en-US" altLang="ru-RU" sz="2400" b="1" dirty="0" smtClean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МГД</a:t>
            </a:r>
            <a:endParaRPr lang="ru-RU" sz="2400" b="1" dirty="0">
              <a:solidFill>
                <a:schemeClr val="bg1">
                  <a:lumMod val="50000"/>
                </a:schemeClr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25" name="Прямая соединительная линия 24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375719"/>
            <a:ext cx="10058400" cy="524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0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2476596" y="22240"/>
            <a:ext cx="72388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Состав комиссии </a:t>
            </a:r>
            <a:r>
              <a:rPr lang="ru-RU" altLang="ru-RU" sz="2400" b="1" dirty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по социальной политике и трудовым </a:t>
            </a:r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отношениям</a:t>
            </a:r>
            <a:r>
              <a:rPr lang="en-US" altLang="ru-RU" sz="2400" b="1" dirty="0" smtClean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МГД</a:t>
            </a:r>
            <a:endParaRPr lang="ru-RU" sz="2400" b="1" dirty="0">
              <a:solidFill>
                <a:schemeClr val="bg1">
                  <a:lumMod val="50000"/>
                </a:schemeClr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25" name="Прямая соединительная линия 24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259" y="1287866"/>
            <a:ext cx="7823479" cy="546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4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670392" y="-2256"/>
            <a:ext cx="88512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Заседания комиссии </a:t>
            </a:r>
            <a:r>
              <a:rPr lang="ru-RU" altLang="ru-RU" sz="2400" b="1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по социальной политике и трудовым </a:t>
            </a:r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отношениям</a:t>
            </a:r>
            <a:r>
              <a:rPr lang="en-US" alt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МГД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134"/>
          <p:cNvSpPr>
            <a:spLocks noChangeArrowheads="1"/>
          </p:cNvSpPr>
          <p:nvPr/>
        </p:nvSpPr>
        <p:spPr bwMode="gray">
          <a:xfrm>
            <a:off x="0" y="1817428"/>
            <a:ext cx="12192000" cy="719138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0" name="Text Box 147"/>
          <p:cNvSpPr txBox="1">
            <a:spLocks noChangeArrowheads="1"/>
          </p:cNvSpPr>
          <p:nvPr/>
        </p:nvSpPr>
        <p:spPr bwMode="auto">
          <a:xfrm>
            <a:off x="176349" y="1868376"/>
            <a:ext cx="42127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ru-RU" altLang="ru-RU" b="1" dirty="0">
                <a:solidFill>
                  <a:srgbClr val="FFFFFF"/>
                </a:solidFill>
              </a:rPr>
              <a:t>На заседаниях </a:t>
            </a:r>
            <a:r>
              <a:rPr lang="ru-RU" altLang="ru-RU" b="1" dirty="0" smtClean="0">
                <a:solidFill>
                  <a:srgbClr val="FFFFFF"/>
                </a:solidFill>
              </a:rPr>
              <a:t>Комиссии рассмотрено 29 вопросов:</a:t>
            </a:r>
            <a:endParaRPr lang="ru-RU" altLang="ru-RU" b="1" dirty="0">
              <a:solidFill>
                <a:srgbClr val="FFFFFF"/>
              </a:solidFill>
            </a:endParaRPr>
          </a:p>
        </p:txBody>
      </p:sp>
      <p:sp>
        <p:nvSpPr>
          <p:cNvPr id="31" name="Rectangle 141"/>
          <p:cNvSpPr>
            <a:spLocks noChangeArrowheads="1"/>
          </p:cNvSpPr>
          <p:nvPr/>
        </p:nvSpPr>
        <p:spPr bwMode="gray">
          <a:xfrm>
            <a:off x="0" y="3287812"/>
            <a:ext cx="3577093" cy="71913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grpSp>
        <p:nvGrpSpPr>
          <p:cNvPr id="32" name="Group 104"/>
          <p:cNvGrpSpPr>
            <a:grpSpLocks/>
          </p:cNvGrpSpPr>
          <p:nvPr/>
        </p:nvGrpSpPr>
        <p:grpSpPr bwMode="auto">
          <a:xfrm>
            <a:off x="3227844" y="3035399"/>
            <a:ext cx="1087437" cy="1006475"/>
            <a:chOff x="3938" y="1968"/>
            <a:chExt cx="430" cy="437"/>
          </a:xfr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grpSpPr>
        <p:sp>
          <p:nvSpPr>
            <p:cNvPr id="50" name="Oval 106"/>
            <p:cNvSpPr>
              <a:spLocks noChangeArrowheads="1"/>
            </p:cNvSpPr>
            <p:nvPr/>
          </p:nvSpPr>
          <p:spPr bwMode="gray">
            <a:xfrm>
              <a:off x="3938" y="1968"/>
              <a:ext cx="430" cy="437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9" name="Text Box 108"/>
            <p:cNvSpPr txBox="1">
              <a:spLocks noChangeArrowheads="1"/>
            </p:cNvSpPr>
            <p:nvPr/>
          </p:nvSpPr>
          <p:spPr bwMode="gray">
            <a:xfrm>
              <a:off x="4073" y="2086"/>
              <a:ext cx="160" cy="20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Verdana" panose="020B0604030504040204" pitchFamily="34" charset="0"/>
                </a:rPr>
                <a:t>7</a:t>
              </a:r>
              <a:endParaRPr lang="en-US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  <p:sp>
        <p:nvSpPr>
          <p:cNvPr id="33" name="Text Box 148"/>
          <p:cNvSpPr txBox="1">
            <a:spLocks noChangeArrowheads="1"/>
          </p:cNvSpPr>
          <p:nvPr/>
        </p:nvSpPr>
        <p:spPr bwMode="auto">
          <a:xfrm>
            <a:off x="1" y="3316201"/>
            <a:ext cx="30262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b="1" dirty="0" smtClean="0"/>
              <a:t>Проекты законов города Москвы</a:t>
            </a:r>
            <a:endParaRPr lang="en-US" altLang="ru-RU" b="1" dirty="0"/>
          </a:p>
        </p:txBody>
      </p:sp>
      <p:sp>
        <p:nvSpPr>
          <p:cNvPr id="34" name="Rectangle 133"/>
          <p:cNvSpPr>
            <a:spLocks noChangeArrowheads="1"/>
          </p:cNvSpPr>
          <p:nvPr/>
        </p:nvSpPr>
        <p:spPr bwMode="gray">
          <a:xfrm>
            <a:off x="0" y="4399062"/>
            <a:ext cx="4597856" cy="7207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46" name="Oval 111"/>
          <p:cNvSpPr>
            <a:spLocks noChangeArrowheads="1"/>
          </p:cNvSpPr>
          <p:nvPr/>
        </p:nvSpPr>
        <p:spPr bwMode="gray">
          <a:xfrm>
            <a:off x="3932694" y="4118074"/>
            <a:ext cx="1098550" cy="101282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36" name="Text Box 149"/>
          <p:cNvSpPr txBox="1">
            <a:spLocks noChangeArrowheads="1"/>
          </p:cNvSpPr>
          <p:nvPr/>
        </p:nvSpPr>
        <p:spPr bwMode="auto">
          <a:xfrm>
            <a:off x="0" y="4574733"/>
            <a:ext cx="3361509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b="1" dirty="0" smtClean="0"/>
              <a:t>Проект постановления МГД</a:t>
            </a:r>
            <a:endParaRPr lang="en-US" altLang="ru-RU" b="1" dirty="0"/>
          </a:p>
        </p:txBody>
      </p:sp>
      <p:sp>
        <p:nvSpPr>
          <p:cNvPr id="37" name="Rectangle 132"/>
          <p:cNvSpPr>
            <a:spLocks noChangeArrowheads="1"/>
          </p:cNvSpPr>
          <p:nvPr/>
        </p:nvSpPr>
        <p:spPr bwMode="gray">
          <a:xfrm>
            <a:off x="0" y="5523012"/>
            <a:ext cx="5304294" cy="71913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42" name="Oval 101"/>
          <p:cNvSpPr>
            <a:spLocks noChangeArrowheads="1"/>
          </p:cNvSpPr>
          <p:nvPr/>
        </p:nvSpPr>
        <p:spPr bwMode="gray">
          <a:xfrm>
            <a:off x="4589919" y="5261074"/>
            <a:ext cx="1103312" cy="101917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39" name="Text Box 103"/>
          <p:cNvSpPr txBox="1">
            <a:spLocks noChangeArrowheads="1"/>
          </p:cNvSpPr>
          <p:nvPr/>
        </p:nvSpPr>
        <p:spPr bwMode="gray">
          <a:xfrm>
            <a:off x="4829630" y="5513328"/>
            <a:ext cx="6238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13</a:t>
            </a:r>
            <a:endParaRPr lang="en-US" alt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0" name="Text Box 150"/>
          <p:cNvSpPr txBox="1">
            <a:spLocks noChangeArrowheads="1"/>
          </p:cNvSpPr>
          <p:nvPr/>
        </p:nvSpPr>
        <p:spPr bwMode="auto">
          <a:xfrm>
            <a:off x="-19001" y="5697914"/>
            <a:ext cx="38578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b="1" dirty="0" smtClean="0"/>
              <a:t>Проекты федеральных законов</a:t>
            </a:r>
            <a:endParaRPr lang="en-US" altLang="ru-RU" b="1" dirty="0"/>
          </a:p>
        </p:txBody>
      </p:sp>
      <p:sp>
        <p:nvSpPr>
          <p:cNvPr id="57" name="Text Box 103"/>
          <p:cNvSpPr txBox="1">
            <a:spLocks noChangeArrowheads="1"/>
          </p:cNvSpPr>
          <p:nvPr/>
        </p:nvSpPr>
        <p:spPr bwMode="gray">
          <a:xfrm>
            <a:off x="4280336" y="4387950"/>
            <a:ext cx="4042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1</a:t>
            </a:r>
            <a:endParaRPr lang="en-US" alt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58" name="Text Box 147"/>
          <p:cNvSpPr txBox="1">
            <a:spLocks noChangeArrowheads="1"/>
          </p:cNvSpPr>
          <p:nvPr/>
        </p:nvSpPr>
        <p:spPr bwMode="auto">
          <a:xfrm>
            <a:off x="5693231" y="1848728"/>
            <a:ext cx="353785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b="1" dirty="0" smtClean="0">
                <a:solidFill>
                  <a:srgbClr val="FFFFFF"/>
                </a:solidFill>
              </a:rPr>
              <a:t>Всего проведено 15 заседаний. Из них:</a:t>
            </a:r>
            <a:endParaRPr lang="ru-RU" altLang="ru-RU" b="1" dirty="0">
              <a:solidFill>
                <a:srgbClr val="FFFFFF"/>
              </a:solidFill>
            </a:endParaRPr>
          </a:p>
        </p:txBody>
      </p:sp>
      <p:sp>
        <p:nvSpPr>
          <p:cNvPr id="59" name="Rectangle 141"/>
          <p:cNvSpPr>
            <a:spLocks noChangeArrowheads="1"/>
          </p:cNvSpPr>
          <p:nvPr/>
        </p:nvSpPr>
        <p:spPr bwMode="gray">
          <a:xfrm>
            <a:off x="8636912" y="4731306"/>
            <a:ext cx="3555088" cy="71913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63" name="Text Box 148"/>
          <p:cNvSpPr txBox="1">
            <a:spLocks noChangeArrowheads="1"/>
          </p:cNvSpPr>
          <p:nvPr/>
        </p:nvSpPr>
        <p:spPr bwMode="auto">
          <a:xfrm>
            <a:off x="9095821" y="4906208"/>
            <a:ext cx="16385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b="1" dirty="0" smtClean="0"/>
              <a:t>Совместных</a:t>
            </a:r>
            <a:endParaRPr lang="en-US" altLang="ru-RU" b="1" dirty="0"/>
          </a:p>
        </p:txBody>
      </p:sp>
      <p:sp>
        <p:nvSpPr>
          <p:cNvPr id="64" name="Rectangle 133"/>
          <p:cNvSpPr>
            <a:spLocks noChangeArrowheads="1"/>
          </p:cNvSpPr>
          <p:nvPr/>
        </p:nvSpPr>
        <p:spPr bwMode="gray">
          <a:xfrm>
            <a:off x="7616148" y="3559652"/>
            <a:ext cx="4575851" cy="7207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66" name="Text Box 149"/>
          <p:cNvSpPr txBox="1">
            <a:spLocks noChangeArrowheads="1"/>
          </p:cNvSpPr>
          <p:nvPr/>
        </p:nvSpPr>
        <p:spPr bwMode="auto">
          <a:xfrm>
            <a:off x="8366458" y="3721656"/>
            <a:ext cx="14587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b="1" dirty="0" smtClean="0"/>
              <a:t>Выездных</a:t>
            </a:r>
            <a:endParaRPr lang="en-US" altLang="ru-RU" b="1" dirty="0"/>
          </a:p>
        </p:txBody>
      </p:sp>
      <p:grpSp>
        <p:nvGrpSpPr>
          <p:cNvPr id="60" name="Group 104"/>
          <p:cNvGrpSpPr>
            <a:grpSpLocks/>
          </p:cNvGrpSpPr>
          <p:nvPr/>
        </p:nvGrpSpPr>
        <p:grpSpPr bwMode="auto">
          <a:xfrm>
            <a:off x="7216987" y="3323742"/>
            <a:ext cx="1087437" cy="1006475"/>
            <a:chOff x="3938" y="1968"/>
            <a:chExt cx="430" cy="437"/>
          </a:xfr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grpSpPr>
        <p:sp>
          <p:nvSpPr>
            <p:cNvPr id="61" name="Oval 106"/>
            <p:cNvSpPr>
              <a:spLocks noChangeArrowheads="1"/>
            </p:cNvSpPr>
            <p:nvPr/>
          </p:nvSpPr>
          <p:spPr bwMode="gray">
            <a:xfrm>
              <a:off x="3938" y="1968"/>
              <a:ext cx="430" cy="437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2" name="Text Box 108"/>
            <p:cNvSpPr txBox="1">
              <a:spLocks noChangeArrowheads="1"/>
            </p:cNvSpPr>
            <p:nvPr/>
          </p:nvSpPr>
          <p:spPr bwMode="gray">
            <a:xfrm>
              <a:off x="4073" y="2086"/>
              <a:ext cx="160" cy="20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Verdana" panose="020B0604030504040204" pitchFamily="34" charset="0"/>
                </a:rPr>
                <a:t>2</a:t>
              </a:r>
              <a:endParaRPr lang="en-US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  <p:sp>
        <p:nvSpPr>
          <p:cNvPr id="65" name="Oval 111"/>
          <p:cNvSpPr>
            <a:spLocks noChangeArrowheads="1"/>
          </p:cNvSpPr>
          <p:nvPr/>
        </p:nvSpPr>
        <p:spPr bwMode="gray">
          <a:xfrm>
            <a:off x="7914920" y="4477822"/>
            <a:ext cx="1098550" cy="101282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67" name="Text Box 103"/>
          <p:cNvSpPr txBox="1">
            <a:spLocks noChangeArrowheads="1"/>
          </p:cNvSpPr>
          <p:nvPr/>
        </p:nvSpPr>
        <p:spPr bwMode="gray">
          <a:xfrm>
            <a:off x="8262562" y="4747698"/>
            <a:ext cx="4042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5</a:t>
            </a:r>
            <a:endParaRPr lang="en-US" alt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69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title"/>
          </p:nvPr>
        </p:nvSpPr>
        <p:spPr>
          <a:xfrm>
            <a:off x="2845827" y="1229646"/>
            <a:ext cx="6500346" cy="884685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ru-RU" altLang="ru-RU" sz="2000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Взаимодействие комиссии </a:t>
            </a:r>
            <a:r>
              <a:rPr lang="ru-RU" altLang="ru-RU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с </a:t>
            </a:r>
            <a:r>
              <a:rPr lang="ru-RU" altLang="ru-RU" sz="2000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органами исполнительной власти </a:t>
            </a:r>
            <a:r>
              <a:rPr lang="ru-RU" altLang="ru-RU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города </a:t>
            </a:r>
            <a:r>
              <a:rPr lang="ru-RU" altLang="ru-RU" sz="2000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Москвы и </a:t>
            </a:r>
            <a:r>
              <a:rPr lang="ru-RU" altLang="ru-RU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общественными организациями:</a:t>
            </a:r>
            <a:endParaRPr lang="ru-RU" altLang="ru-RU" sz="2000" b="1" i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50886" y="216538"/>
            <a:ext cx="88512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Комиссия по социальной политике и трудовым </a:t>
            </a:r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отношениям</a:t>
            </a:r>
            <a:r>
              <a:rPr lang="en-US" alt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МГД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6"/>
          <p:cNvSpPr>
            <a:spLocks noChangeArrowheads="1"/>
          </p:cNvSpPr>
          <p:nvPr/>
        </p:nvSpPr>
        <p:spPr bwMode="gray">
          <a:xfrm>
            <a:off x="1548076" y="2268169"/>
            <a:ext cx="9081538" cy="3984238"/>
          </a:xfrm>
          <a:prstGeom prst="rect">
            <a:avLst/>
          </a:prstGeom>
          <a:gradFill flip="none" rotWithShape="1">
            <a:gsLst>
              <a:gs pos="0">
                <a:srgbClr val="978C86">
                  <a:tint val="66000"/>
                  <a:satMod val="160000"/>
                </a:srgbClr>
              </a:gs>
              <a:gs pos="50000">
                <a:srgbClr val="978C86">
                  <a:tint val="44500"/>
                  <a:satMod val="160000"/>
                </a:srgbClr>
              </a:gs>
              <a:gs pos="100000">
                <a:srgbClr val="978C86">
                  <a:tint val="23500"/>
                  <a:satMod val="160000"/>
                </a:srgbClr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6122" y="2401459"/>
            <a:ext cx="9081538" cy="3984238"/>
          </a:xfrm>
        </p:spPr>
        <p:txBody>
          <a:bodyPr>
            <a:normAutofit lnSpcReduction="10000"/>
          </a:bodyPr>
          <a:lstStyle/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Департамент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труда и социальной защиты населения города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Москвы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;</a:t>
            </a: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Департамент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финансов города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Москвы;</a:t>
            </a:r>
          </a:p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Департамент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экономической политики и развития города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Москвы;</a:t>
            </a:r>
          </a:p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Комитет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общественных связей города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Москвы;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Общественная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палата города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Москвы;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Московская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городская организация Всероссийского общества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инвалидов;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Московский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городской совет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ветеранов;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Региональная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общественная организация «Объединение многодетных семей города Москвы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»;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Московская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федерация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профсоюзов;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Контрольно-счетная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палата Москвы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;</a:t>
            </a:r>
          </a:p>
          <a:p>
            <a:pPr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Общественные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организации – молодежные, ветеранов войн, чернобыльцев, многодетных семей,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матерей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детей-инвалидов и т.д.</a:t>
            </a:r>
          </a:p>
        </p:txBody>
      </p:sp>
    </p:spTree>
    <p:extLst>
      <p:ext uri="{BB962C8B-B14F-4D97-AF65-F5344CB8AC3E}">
        <p14:creationId xmlns:p14="http://schemas.microsoft.com/office/powerpoint/2010/main" val="130603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8"/>
          <p:cNvSpPr txBox="1">
            <a:spLocks noChangeArrowheads="1"/>
          </p:cNvSpPr>
          <p:nvPr/>
        </p:nvSpPr>
        <p:spPr bwMode="gray">
          <a:xfrm>
            <a:off x="3310751" y="2771380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2400" b="1" dirty="0"/>
              <a:t>1</a:t>
            </a:r>
          </a:p>
        </p:txBody>
      </p:sp>
      <p:sp>
        <p:nvSpPr>
          <p:cNvPr id="6" name="Text Box 112"/>
          <p:cNvSpPr txBox="1">
            <a:spLocks noChangeArrowheads="1"/>
          </p:cNvSpPr>
          <p:nvPr/>
        </p:nvSpPr>
        <p:spPr bwMode="gray">
          <a:xfrm>
            <a:off x="3310751" y="457795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2400" b="1"/>
              <a:t>3</a:t>
            </a:r>
          </a:p>
        </p:txBody>
      </p:sp>
      <p:sp>
        <p:nvSpPr>
          <p:cNvPr id="8" name="Text Box 115"/>
          <p:cNvSpPr txBox="1">
            <a:spLocks noChangeArrowheads="1"/>
          </p:cNvSpPr>
          <p:nvPr/>
        </p:nvSpPr>
        <p:spPr bwMode="gray">
          <a:xfrm>
            <a:off x="3310751" y="549235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2400" b="1"/>
              <a:t>4</a:t>
            </a:r>
          </a:p>
        </p:txBody>
      </p:sp>
      <p:grpSp>
        <p:nvGrpSpPr>
          <p:cNvPr id="9" name="Group 88"/>
          <p:cNvGrpSpPr>
            <a:grpSpLocks/>
          </p:cNvGrpSpPr>
          <p:nvPr/>
        </p:nvGrpSpPr>
        <p:grpSpPr bwMode="auto">
          <a:xfrm>
            <a:off x="3113901" y="2618186"/>
            <a:ext cx="762000" cy="665163"/>
            <a:chOff x="1110" y="2656"/>
            <a:chExt cx="1549" cy="1351"/>
          </a:xfrm>
          <a:solidFill>
            <a:srgbClr val="C00000"/>
          </a:solidFill>
        </p:grpSpPr>
        <p:sp>
          <p:nvSpPr>
            <p:cNvPr id="10" name="AutoShape 89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" name="AutoShape 90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2" name="AutoShape 91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13" name="Group 92"/>
          <p:cNvGrpSpPr>
            <a:grpSpLocks/>
          </p:cNvGrpSpPr>
          <p:nvPr/>
        </p:nvGrpSpPr>
        <p:grpSpPr bwMode="auto">
          <a:xfrm>
            <a:off x="3113901" y="3532586"/>
            <a:ext cx="762000" cy="665163"/>
            <a:chOff x="3174" y="2656"/>
            <a:chExt cx="1549" cy="1351"/>
          </a:xfrm>
          <a:solidFill>
            <a:srgbClr val="C00000"/>
          </a:solidFill>
        </p:grpSpPr>
        <p:sp>
          <p:nvSpPr>
            <p:cNvPr id="14" name="AutoShape 93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5" name="AutoShape 94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6" name="AutoShape 95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sp>
        <p:nvSpPr>
          <p:cNvPr id="17" name="Line 96"/>
          <p:cNvSpPr>
            <a:spLocks noChangeShapeType="1"/>
          </p:cNvSpPr>
          <p:nvPr/>
        </p:nvSpPr>
        <p:spPr bwMode="auto">
          <a:xfrm>
            <a:off x="3723501" y="3227786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8" name="Text Box 97"/>
          <p:cNvSpPr txBox="1">
            <a:spLocks noChangeArrowheads="1"/>
          </p:cNvSpPr>
          <p:nvPr/>
        </p:nvSpPr>
        <p:spPr bwMode="auto">
          <a:xfrm>
            <a:off x="4561701" y="2694386"/>
            <a:ext cx="270971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2000" dirty="0" smtClean="0">
                <a:solidFill>
                  <a:srgbClr val="C00000"/>
                </a:solidFill>
              </a:rPr>
              <a:t>    1.2 млн инвалидов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19" name="Text Box 98"/>
          <p:cNvSpPr txBox="1">
            <a:spLocks noChangeArrowheads="1"/>
          </p:cNvSpPr>
          <p:nvPr/>
        </p:nvSpPr>
        <p:spPr bwMode="gray">
          <a:xfrm>
            <a:off x="3310751" y="2716611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0" name="Line 99"/>
          <p:cNvSpPr>
            <a:spLocks noChangeShapeType="1"/>
          </p:cNvSpPr>
          <p:nvPr/>
        </p:nvSpPr>
        <p:spPr bwMode="auto">
          <a:xfrm>
            <a:off x="3723501" y="4142186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4561701" y="3608786"/>
            <a:ext cx="27590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</a:rPr>
              <a:t>    </a:t>
            </a:r>
            <a:r>
              <a:rPr lang="ru-RU" sz="2000" dirty="0" smtClean="0">
                <a:solidFill>
                  <a:srgbClr val="C00000"/>
                </a:solidFill>
              </a:rPr>
              <a:t>3 млн пенсионеров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2" name="Text Box 101"/>
          <p:cNvSpPr txBox="1">
            <a:spLocks noChangeArrowheads="1"/>
          </p:cNvSpPr>
          <p:nvPr/>
        </p:nvSpPr>
        <p:spPr bwMode="gray">
          <a:xfrm>
            <a:off x="3310751" y="3631011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23" name="Group 102"/>
          <p:cNvGrpSpPr>
            <a:grpSpLocks/>
          </p:cNvGrpSpPr>
          <p:nvPr/>
        </p:nvGrpSpPr>
        <p:grpSpPr bwMode="auto">
          <a:xfrm>
            <a:off x="3113901" y="4424761"/>
            <a:ext cx="762000" cy="665163"/>
            <a:chOff x="1110" y="2656"/>
            <a:chExt cx="1549" cy="1351"/>
          </a:xfrm>
          <a:solidFill>
            <a:srgbClr val="C00000"/>
          </a:solidFill>
        </p:grpSpPr>
        <p:sp>
          <p:nvSpPr>
            <p:cNvPr id="24" name="AutoShape 103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5" name="AutoShape 104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6" name="AutoShape 105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27" name="Group 106"/>
          <p:cNvGrpSpPr>
            <a:grpSpLocks/>
          </p:cNvGrpSpPr>
          <p:nvPr/>
        </p:nvGrpSpPr>
        <p:grpSpPr bwMode="auto">
          <a:xfrm>
            <a:off x="3113901" y="5339161"/>
            <a:ext cx="762000" cy="665163"/>
            <a:chOff x="3174" y="2656"/>
            <a:chExt cx="1549" cy="1351"/>
          </a:xfrm>
          <a:solidFill>
            <a:srgbClr val="C00000"/>
          </a:solidFill>
        </p:grpSpPr>
        <p:sp>
          <p:nvSpPr>
            <p:cNvPr id="28" name="AutoShape 107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9" name="AutoShape 108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0" name="AutoShape 109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sp>
        <p:nvSpPr>
          <p:cNvPr id="31" name="Line 110"/>
          <p:cNvSpPr>
            <a:spLocks noChangeShapeType="1"/>
          </p:cNvSpPr>
          <p:nvPr/>
        </p:nvSpPr>
        <p:spPr bwMode="auto">
          <a:xfrm>
            <a:off x="3723501" y="5034361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2" name="Text Box 112"/>
          <p:cNvSpPr txBox="1">
            <a:spLocks noChangeArrowheads="1"/>
          </p:cNvSpPr>
          <p:nvPr/>
        </p:nvSpPr>
        <p:spPr bwMode="gray">
          <a:xfrm>
            <a:off x="3310751" y="4523186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3" name="Line 113"/>
          <p:cNvSpPr>
            <a:spLocks noChangeShapeType="1"/>
          </p:cNvSpPr>
          <p:nvPr/>
        </p:nvSpPr>
        <p:spPr bwMode="auto">
          <a:xfrm>
            <a:off x="3723501" y="5948761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Text Box 114"/>
          <p:cNvSpPr txBox="1">
            <a:spLocks noChangeArrowheads="1"/>
          </p:cNvSpPr>
          <p:nvPr/>
        </p:nvSpPr>
        <p:spPr bwMode="auto">
          <a:xfrm>
            <a:off x="4408929" y="5407356"/>
            <a:ext cx="396497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2000" dirty="0" smtClean="0">
                <a:solidFill>
                  <a:srgbClr val="C00000"/>
                </a:solidFill>
              </a:rPr>
              <a:t>    20.6 тысяч детей-сирот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35" name="Text Box 115"/>
          <p:cNvSpPr txBox="1">
            <a:spLocks noChangeArrowheads="1"/>
          </p:cNvSpPr>
          <p:nvPr/>
        </p:nvSpPr>
        <p:spPr bwMode="gray">
          <a:xfrm>
            <a:off x="3310751" y="5437586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>
          <a:xfrm>
            <a:off x="2297040" y="1463770"/>
            <a:ext cx="7653522" cy="715963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i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В Москве, по состоянию на 2016 год, социальной поддержкой охвачены:</a:t>
            </a:r>
            <a:endParaRPr lang="en-US" altLang="ru-RU" sz="2400" i="1" dirty="0">
              <a:solidFill>
                <a:srgbClr val="4D4D4D"/>
              </a:solidFill>
              <a:cs typeface="Arial" panose="020B0604020202020204" pitchFamily="34" charset="0"/>
            </a:endParaRPr>
          </a:p>
        </p:txBody>
      </p:sp>
      <p:sp>
        <p:nvSpPr>
          <p:cNvPr id="37" name="Text Box 111"/>
          <p:cNvSpPr txBox="1">
            <a:spLocks noChangeArrowheads="1"/>
          </p:cNvSpPr>
          <p:nvPr/>
        </p:nvSpPr>
        <p:spPr bwMode="auto">
          <a:xfrm>
            <a:off x="4049988" y="4461169"/>
            <a:ext cx="534808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</a:rPr>
              <a:t>  </a:t>
            </a:r>
            <a:r>
              <a:rPr lang="ru-RU" sz="2000" dirty="0" smtClean="0">
                <a:solidFill>
                  <a:srgbClr val="C00000"/>
                </a:solidFill>
              </a:rPr>
              <a:t>110.8 тысяч многодетных семей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39" name="Rectangle 2"/>
          <p:cNvSpPr txBox="1">
            <a:spLocks noChangeArrowheads="1"/>
          </p:cNvSpPr>
          <p:nvPr/>
        </p:nvSpPr>
        <p:spPr>
          <a:xfrm>
            <a:off x="2199169" y="110523"/>
            <a:ext cx="9790417" cy="71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1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8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Вопросы социального обеспечения жителей города Москвы – главное направление деятельности комиссии по социальной политике и трудовым отношениям МГД</a:t>
            </a:r>
            <a:endParaRPr lang="en-US" altLang="ru-RU" sz="280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53" name="Прямая соединительная линия 52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7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4"/>
          <p:cNvSpPr>
            <a:spLocks noGrp="1" noChangeArrowheads="1"/>
          </p:cNvSpPr>
          <p:nvPr>
            <p:ph type="title"/>
          </p:nvPr>
        </p:nvSpPr>
        <p:spPr>
          <a:xfrm>
            <a:off x="1828800" y="15769"/>
            <a:ext cx="9018872" cy="837838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Государственная программа «</a:t>
            </a:r>
            <a:r>
              <a:rPr lang="ru-RU" altLang="ru-RU" sz="2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Социальная поддержка жителей города Москвы </a:t>
            </a:r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на </a:t>
            </a:r>
            <a:r>
              <a:rPr lang="ru-RU" altLang="ru-RU" sz="2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2012-2018 годы»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395400"/>
              </p:ext>
            </p:extLst>
          </p:nvPr>
        </p:nvGraphicFramePr>
        <p:xfrm>
          <a:off x="5834742" y="1981036"/>
          <a:ext cx="6052458" cy="4117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 Box 5"/>
          <p:cNvSpPr txBox="1">
            <a:spLocks noChangeArrowheads="1"/>
          </p:cNvSpPr>
          <p:nvPr/>
        </p:nvSpPr>
        <p:spPr bwMode="gray">
          <a:xfrm>
            <a:off x="6596946" y="3766080"/>
            <a:ext cx="2264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млрд. руб.</a:t>
            </a:r>
            <a:endParaRPr lang="en-US" b="1" i="1" dirty="0">
              <a:solidFill>
                <a:srgbClr val="C00000"/>
              </a:solidFill>
            </a:endParaRPr>
          </a:p>
        </p:txBody>
      </p:sp>
      <p:sp>
        <p:nvSpPr>
          <p:cNvPr id="17" name="Rectangle 141"/>
          <p:cNvSpPr>
            <a:spLocks noChangeArrowheads="1"/>
          </p:cNvSpPr>
          <p:nvPr/>
        </p:nvSpPr>
        <p:spPr bwMode="gray">
          <a:xfrm>
            <a:off x="0" y="1924943"/>
            <a:ext cx="5304294" cy="10192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5" name="Text Box 148"/>
          <p:cNvSpPr txBox="1">
            <a:spLocks noChangeArrowheads="1"/>
          </p:cNvSpPr>
          <p:nvPr/>
        </p:nvSpPr>
        <p:spPr bwMode="auto">
          <a:xfrm>
            <a:off x="165463" y="1978941"/>
            <a:ext cx="51388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AA353E"/>
                </a:solidFill>
                <a:cs typeface="Arial" panose="020B0604020202020204" pitchFamily="34" charset="0"/>
              </a:rPr>
              <a:t>Расходы на реализацию мероприятий </a:t>
            </a:r>
            <a:r>
              <a:rPr lang="ru-RU" sz="1400" dirty="0" smtClean="0">
                <a:solidFill>
                  <a:srgbClr val="AA353E"/>
                </a:solidFill>
                <a:cs typeface="Arial" panose="020B0604020202020204" pitchFamily="34" charset="0"/>
              </a:rPr>
              <a:t>программы составляют </a:t>
            </a:r>
            <a:r>
              <a:rPr lang="ru-RU" sz="1400" b="1" dirty="0">
                <a:solidFill>
                  <a:srgbClr val="AA353E"/>
                </a:solidFill>
                <a:cs typeface="Arial" panose="020B0604020202020204" pitchFamily="34" charset="0"/>
              </a:rPr>
              <a:t>более 22% </a:t>
            </a:r>
            <a:r>
              <a:rPr lang="ru-RU" sz="1400" dirty="0">
                <a:solidFill>
                  <a:srgbClr val="AA353E"/>
                </a:solidFill>
                <a:cs typeface="Arial" panose="020B0604020202020204" pitchFamily="34" charset="0"/>
              </a:rPr>
              <a:t>к общему </a:t>
            </a:r>
            <a:r>
              <a:rPr lang="ru-RU" sz="1400" dirty="0" smtClean="0">
                <a:solidFill>
                  <a:srgbClr val="AA353E"/>
                </a:solidFill>
                <a:cs typeface="Arial" panose="020B0604020202020204" pitchFamily="34" charset="0"/>
              </a:rPr>
              <a:t>объему </a:t>
            </a:r>
            <a:r>
              <a:rPr lang="ru-RU" sz="1400" dirty="0">
                <a:solidFill>
                  <a:srgbClr val="AA353E"/>
                </a:solidFill>
                <a:cs typeface="Arial" panose="020B0604020202020204" pitchFamily="34" charset="0"/>
              </a:rPr>
              <a:t>расходов бюджета города Москвы </a:t>
            </a:r>
            <a:r>
              <a:rPr lang="ru-RU" sz="1400" dirty="0" smtClean="0">
                <a:solidFill>
                  <a:srgbClr val="AA353E"/>
                </a:solidFill>
                <a:cs typeface="Arial" panose="020B0604020202020204" pitchFamily="34" charset="0"/>
              </a:rPr>
              <a:t> на </a:t>
            </a:r>
            <a:r>
              <a:rPr lang="ru-RU" sz="1400" dirty="0">
                <a:solidFill>
                  <a:srgbClr val="AA353E"/>
                </a:solidFill>
                <a:cs typeface="Arial" panose="020B0604020202020204" pitchFamily="34" charset="0"/>
              </a:rPr>
              <a:t>2016 год и плановый период 2017 и 2018 годов</a:t>
            </a:r>
          </a:p>
        </p:txBody>
      </p:sp>
      <p:sp>
        <p:nvSpPr>
          <p:cNvPr id="27" name="Rectangle 133"/>
          <p:cNvSpPr>
            <a:spLocks noChangeArrowheads="1"/>
          </p:cNvSpPr>
          <p:nvPr/>
        </p:nvSpPr>
        <p:spPr bwMode="gray">
          <a:xfrm>
            <a:off x="0" y="3414622"/>
            <a:ext cx="4597856" cy="10722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29" name="Text Box 149"/>
          <p:cNvSpPr txBox="1">
            <a:spLocks noChangeArrowheads="1"/>
          </p:cNvSpPr>
          <p:nvPr/>
        </p:nvSpPr>
        <p:spPr bwMode="auto">
          <a:xfrm>
            <a:off x="229749" y="3421789"/>
            <a:ext cx="393950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AA353E"/>
                </a:solidFill>
                <a:cs typeface="Arial" panose="020B0604020202020204" pitchFamily="34" charset="0"/>
              </a:rPr>
              <a:t>На реализацию Государственной программы на 2016-2018 годы </a:t>
            </a:r>
            <a:r>
              <a:rPr lang="ru-RU" sz="1600" dirty="0" smtClean="0">
                <a:solidFill>
                  <a:srgbClr val="AA353E"/>
                </a:solidFill>
                <a:cs typeface="Arial" panose="020B0604020202020204" pitchFamily="34" charset="0"/>
              </a:rPr>
              <a:t>запланировано </a:t>
            </a:r>
            <a:r>
              <a:rPr lang="en-US" sz="1600" dirty="0">
                <a:solidFill>
                  <a:srgbClr val="AA353E"/>
                </a:solidFill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AA353E"/>
                </a:solidFill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AA353E"/>
                </a:solidFill>
                <a:cs typeface="Arial" panose="020B0604020202020204" pitchFamily="34" charset="0"/>
              </a:rPr>
              <a:t>1 032,5 млрд. рублей</a:t>
            </a:r>
            <a:endParaRPr lang="en-US" sz="1600" b="1" dirty="0">
              <a:solidFill>
                <a:srgbClr val="AA353E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132"/>
          <p:cNvSpPr>
            <a:spLocks noChangeArrowheads="1"/>
          </p:cNvSpPr>
          <p:nvPr/>
        </p:nvSpPr>
        <p:spPr bwMode="gray">
          <a:xfrm>
            <a:off x="0" y="4957333"/>
            <a:ext cx="3838896" cy="11386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33" name="Text Box 150"/>
          <p:cNvSpPr txBox="1">
            <a:spLocks noChangeArrowheads="1"/>
          </p:cNvSpPr>
          <p:nvPr/>
        </p:nvSpPr>
        <p:spPr bwMode="auto">
          <a:xfrm>
            <a:off x="81000" y="5357389"/>
            <a:ext cx="33093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sz="1600" b="1" dirty="0" smtClean="0">
                <a:solidFill>
                  <a:srgbClr val="AA353E"/>
                </a:solidFill>
              </a:rPr>
              <a:t>На </a:t>
            </a:r>
            <a:r>
              <a:rPr lang="ru-RU" altLang="ru-RU" sz="1600" b="1" dirty="0">
                <a:solidFill>
                  <a:srgbClr val="AA353E"/>
                </a:solidFill>
              </a:rPr>
              <a:t>2016 год – 346,5 млрд. руб.</a:t>
            </a:r>
          </a:p>
        </p:txBody>
      </p:sp>
    </p:spTree>
    <p:extLst>
      <p:ext uri="{BB962C8B-B14F-4D97-AF65-F5344CB8AC3E}">
        <p14:creationId xmlns:p14="http://schemas.microsoft.com/office/powerpoint/2010/main" val="195240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4"/>
          <p:cNvSpPr>
            <a:spLocks noChangeArrowheads="1"/>
          </p:cNvSpPr>
          <p:nvPr/>
        </p:nvSpPr>
        <p:spPr bwMode="gray">
          <a:xfrm rot="39573186">
            <a:off x="6114837" y="283113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C00000"/>
          </a:solidFill>
          <a:ln w="0" algn="ctr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" name="AutoShape 45"/>
          <p:cNvSpPr>
            <a:spLocks noChangeArrowheads="1"/>
          </p:cNvSpPr>
          <p:nvPr/>
        </p:nvSpPr>
        <p:spPr bwMode="gray">
          <a:xfrm rot="3465783">
            <a:off x="6114838" y="4994901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solidFill>
            <a:srgbClr val="C00000"/>
          </a:solidFill>
          <a:ln w="0" algn="ctr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4" name="AutoShape 46"/>
          <p:cNvSpPr>
            <a:spLocks noChangeArrowheads="1"/>
          </p:cNvSpPr>
          <p:nvPr/>
        </p:nvSpPr>
        <p:spPr bwMode="gray">
          <a:xfrm rot="35969022">
            <a:off x="4895637" y="290733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C00000"/>
          </a:solidFill>
          <a:ln w="0" algn="ctr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gray">
          <a:xfrm rot="7535209">
            <a:off x="4857537" y="496156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C00000"/>
          </a:solidFill>
          <a:ln w="0" algn="ctr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6" name="AutoShape 48"/>
          <p:cNvSpPr>
            <a:spLocks noChangeArrowheads="1"/>
          </p:cNvSpPr>
          <p:nvPr/>
        </p:nvSpPr>
        <p:spPr bwMode="gray">
          <a:xfrm>
            <a:off x="6693481" y="3959058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C00000"/>
          </a:solidFill>
          <a:ln w="0" algn="ctr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7" name="AutoShape 49"/>
          <p:cNvSpPr>
            <a:spLocks noChangeArrowheads="1"/>
          </p:cNvSpPr>
          <p:nvPr/>
        </p:nvSpPr>
        <p:spPr bwMode="gray">
          <a:xfrm rot="-10800000">
            <a:off x="4283656" y="3952708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solidFill>
            <a:srgbClr val="C00000"/>
          </a:solidFill>
          <a:ln w="0" algn="ctr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" name="Oval 50"/>
          <p:cNvSpPr>
            <a:spLocks noChangeArrowheads="1"/>
          </p:cNvSpPr>
          <p:nvPr/>
        </p:nvSpPr>
        <p:spPr bwMode="black">
          <a:xfrm>
            <a:off x="4029656" y="2190583"/>
            <a:ext cx="3743325" cy="3744912"/>
          </a:xfrm>
          <a:prstGeom prst="ellipse">
            <a:avLst/>
          </a:prstGeom>
          <a:noFill/>
          <a:ln w="38100" algn="ctr">
            <a:solidFill>
              <a:srgbClr val="C0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grpSp>
        <p:nvGrpSpPr>
          <p:cNvPr id="9" name="Group 51"/>
          <p:cNvGrpSpPr>
            <a:grpSpLocks/>
          </p:cNvGrpSpPr>
          <p:nvPr/>
        </p:nvGrpSpPr>
        <p:grpSpPr bwMode="auto">
          <a:xfrm>
            <a:off x="4766256" y="2249320"/>
            <a:ext cx="360363" cy="360363"/>
            <a:chOff x="1973" y="1706"/>
            <a:chExt cx="227" cy="227"/>
          </a:xfrm>
          <a:solidFill>
            <a:schemeClr val="accent3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0" name="Oval 52"/>
            <p:cNvSpPr>
              <a:spLocks noChangeArrowheads="1"/>
            </p:cNvSpPr>
            <p:nvPr/>
          </p:nvSpPr>
          <p:spPr bwMode="gray">
            <a:xfrm>
              <a:off x="1973" y="1706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" name="Oval 53"/>
            <p:cNvSpPr>
              <a:spLocks noChangeArrowheads="1"/>
            </p:cNvSpPr>
            <p:nvPr/>
          </p:nvSpPr>
          <p:spPr bwMode="gray">
            <a:xfrm>
              <a:off x="1983" y="1725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12" name="Group 54"/>
          <p:cNvGrpSpPr>
            <a:grpSpLocks/>
          </p:cNvGrpSpPr>
          <p:nvPr/>
        </p:nvGrpSpPr>
        <p:grpSpPr bwMode="auto">
          <a:xfrm>
            <a:off x="3821694" y="3905083"/>
            <a:ext cx="360362" cy="360362"/>
            <a:chOff x="1565" y="2659"/>
            <a:chExt cx="227" cy="227"/>
          </a:xfrm>
          <a:solidFill>
            <a:schemeClr val="accent3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3" name="Oval 55"/>
            <p:cNvSpPr>
              <a:spLocks noChangeArrowheads="1"/>
            </p:cNvSpPr>
            <p:nvPr/>
          </p:nvSpPr>
          <p:spPr bwMode="gray">
            <a:xfrm>
              <a:off x="1565" y="2659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4" name="Oval 56"/>
            <p:cNvSpPr>
              <a:spLocks noChangeArrowheads="1"/>
            </p:cNvSpPr>
            <p:nvPr/>
          </p:nvSpPr>
          <p:spPr bwMode="gray">
            <a:xfrm>
              <a:off x="1575" y="2678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15" name="Group 57"/>
          <p:cNvGrpSpPr>
            <a:grpSpLocks/>
          </p:cNvGrpSpPr>
          <p:nvPr/>
        </p:nvGrpSpPr>
        <p:grpSpPr bwMode="auto">
          <a:xfrm>
            <a:off x="4685294" y="5448133"/>
            <a:ext cx="360362" cy="360362"/>
            <a:chOff x="2109" y="3612"/>
            <a:chExt cx="227" cy="227"/>
          </a:xfrm>
          <a:solidFill>
            <a:schemeClr val="accent3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6" name="Oval 58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7" name="Oval 59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18" name="Group 60"/>
          <p:cNvGrpSpPr>
            <a:grpSpLocks/>
          </p:cNvGrpSpPr>
          <p:nvPr/>
        </p:nvGrpSpPr>
        <p:grpSpPr bwMode="auto">
          <a:xfrm>
            <a:off x="6615694" y="2228683"/>
            <a:ext cx="360362" cy="360362"/>
            <a:chOff x="3470" y="1706"/>
            <a:chExt cx="227" cy="227"/>
          </a:xfrm>
          <a:solidFill>
            <a:schemeClr val="accent3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9" name="Oval 61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0" name="Oval 62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21" name="Group 63"/>
          <p:cNvGrpSpPr>
            <a:grpSpLocks/>
          </p:cNvGrpSpPr>
          <p:nvPr/>
        </p:nvGrpSpPr>
        <p:grpSpPr bwMode="auto">
          <a:xfrm>
            <a:off x="7565019" y="3905083"/>
            <a:ext cx="360362" cy="360362"/>
            <a:chOff x="3923" y="2659"/>
            <a:chExt cx="227" cy="227"/>
          </a:xfrm>
          <a:solidFill>
            <a:schemeClr val="accent3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2" name="Oval 64"/>
            <p:cNvSpPr>
              <a:spLocks noChangeArrowheads="1"/>
            </p:cNvSpPr>
            <p:nvPr/>
          </p:nvSpPr>
          <p:spPr bwMode="gray">
            <a:xfrm>
              <a:off x="3923" y="2659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3" name="Oval 65"/>
            <p:cNvSpPr>
              <a:spLocks noChangeArrowheads="1"/>
            </p:cNvSpPr>
            <p:nvPr/>
          </p:nvSpPr>
          <p:spPr bwMode="gray">
            <a:xfrm>
              <a:off x="3933" y="2678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24" name="Group 66"/>
          <p:cNvGrpSpPr>
            <a:grpSpLocks/>
          </p:cNvGrpSpPr>
          <p:nvPr/>
        </p:nvGrpSpPr>
        <p:grpSpPr bwMode="auto">
          <a:xfrm>
            <a:off x="6671256" y="5505283"/>
            <a:ext cx="360363" cy="360362"/>
            <a:chOff x="3515" y="3521"/>
            <a:chExt cx="227" cy="227"/>
          </a:xfrm>
          <a:solidFill>
            <a:schemeClr val="accent3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5" name="Oval 67"/>
            <p:cNvSpPr>
              <a:spLocks noChangeArrowheads="1"/>
            </p:cNvSpPr>
            <p:nvPr/>
          </p:nvSpPr>
          <p:spPr bwMode="gray">
            <a:xfrm>
              <a:off x="3515" y="3521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6" name="Oval 68"/>
            <p:cNvSpPr>
              <a:spLocks noChangeArrowheads="1"/>
            </p:cNvSpPr>
            <p:nvPr/>
          </p:nvSpPr>
          <p:spPr bwMode="gray">
            <a:xfrm>
              <a:off x="3525" y="3540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sp>
        <p:nvSpPr>
          <p:cNvPr id="27" name="Oval 69"/>
          <p:cNvSpPr>
            <a:spLocks noChangeArrowheads="1"/>
          </p:cNvSpPr>
          <p:nvPr/>
        </p:nvSpPr>
        <p:spPr bwMode="gray">
          <a:xfrm>
            <a:off x="4961519" y="3143083"/>
            <a:ext cx="1944687" cy="1944687"/>
          </a:xfrm>
          <a:prstGeom prst="ellipse">
            <a:avLst/>
          </a:prstGeom>
          <a:solidFill>
            <a:srgbClr val="C00000"/>
          </a:solidFill>
          <a:ln w="38100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9" name="Oval 71"/>
          <p:cNvSpPr>
            <a:spLocks noChangeArrowheads="1"/>
          </p:cNvSpPr>
          <p:nvPr/>
        </p:nvSpPr>
        <p:spPr bwMode="gray">
          <a:xfrm>
            <a:off x="5088519" y="3270083"/>
            <a:ext cx="1690687" cy="169068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38100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0" name="Text Box 78"/>
          <p:cNvSpPr txBox="1">
            <a:spLocks noChangeArrowheads="1"/>
          </p:cNvSpPr>
          <p:nvPr/>
        </p:nvSpPr>
        <p:spPr bwMode="gray">
          <a:xfrm>
            <a:off x="5035640" y="3936539"/>
            <a:ext cx="17694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ru-RU" sz="2000" dirty="0" smtClean="0">
                <a:solidFill>
                  <a:srgbClr val="AA353E"/>
                </a:solidFill>
                <a:latin typeface="+mn-lt"/>
              </a:rPr>
              <a:t>СЕГОДНЯ</a:t>
            </a:r>
            <a:endParaRPr lang="en-US" sz="2000" dirty="0">
              <a:solidFill>
                <a:srgbClr val="AA353E"/>
              </a:solidFill>
              <a:latin typeface="+mn-lt"/>
            </a:endParaRPr>
          </a:p>
        </p:txBody>
      </p:sp>
      <p:sp>
        <p:nvSpPr>
          <p:cNvPr id="31" name="Text Box 79"/>
          <p:cNvSpPr txBox="1">
            <a:spLocks noChangeArrowheads="1"/>
          </p:cNvSpPr>
          <p:nvPr/>
        </p:nvSpPr>
        <p:spPr bwMode="auto">
          <a:xfrm>
            <a:off x="8144457" y="3312340"/>
            <a:ext cx="3594697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Москвичам старше 70 лет предоставлена скидка в размере 50% по уплате взноса на капитальный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ремонт. Москвичи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старше 80 лет освобождены от уплаты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взноса. 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Text Box 82"/>
          <p:cNvSpPr txBox="1">
            <a:spLocks noChangeArrowheads="1"/>
          </p:cNvSpPr>
          <p:nvPr/>
        </p:nvSpPr>
        <p:spPr bwMode="auto">
          <a:xfrm>
            <a:off x="7184018" y="5544585"/>
            <a:ext cx="3510361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Все нуждающиеся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участники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ВОВ обеспечены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Тревожной кнопкой»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 Box 84"/>
          <p:cNvSpPr txBox="1">
            <a:spLocks noChangeArrowheads="1"/>
          </p:cNvSpPr>
          <p:nvPr/>
        </p:nvSpPr>
        <p:spPr bwMode="auto">
          <a:xfrm>
            <a:off x="980169" y="5448028"/>
            <a:ext cx="3552725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2,05 млн человек получают региональную социальную доплату к пенсии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 Box 82"/>
          <p:cNvSpPr txBox="1">
            <a:spLocks noChangeArrowheads="1"/>
          </p:cNvSpPr>
          <p:nvPr/>
        </p:nvSpPr>
        <p:spPr bwMode="auto">
          <a:xfrm>
            <a:off x="7250983" y="1832234"/>
            <a:ext cx="309344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Все нуждающиеся пожилые люди охвачены соц. обслуживанием на дому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>
          <a:xfrm>
            <a:off x="2620130" y="77639"/>
            <a:ext cx="6556799" cy="71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1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Социальная </a:t>
            </a:r>
            <a:r>
              <a:rPr lang="ru-RU" altLang="ru-RU" sz="28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защита пенсионеров и ветеранов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Рисунок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45" name="Прямая соединительная линия 44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Box 83"/>
          <p:cNvSpPr txBox="1">
            <a:spLocks noChangeArrowheads="1"/>
          </p:cNvSpPr>
          <p:nvPr/>
        </p:nvSpPr>
        <p:spPr bwMode="auto">
          <a:xfrm>
            <a:off x="525360" y="3699927"/>
            <a:ext cx="2983734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На 1 220 рублей увеличена </a:t>
            </a:r>
          </a:p>
          <a:p>
            <a:pPr algn="r" eaLnBrk="0" hangingPunct="0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ежемесячная выплата </a:t>
            </a:r>
          </a:p>
          <a:p>
            <a:pPr algn="r" eaLnBrk="0" hangingPunct="0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участникам обороны Москвы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 Box 82"/>
          <p:cNvSpPr txBox="1">
            <a:spLocks noChangeArrowheads="1"/>
          </p:cNvSpPr>
          <p:nvPr/>
        </p:nvSpPr>
        <p:spPr bwMode="auto">
          <a:xfrm>
            <a:off x="773887" y="1644803"/>
            <a:ext cx="3587426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 1 марта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2016 г. городской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социальный стандарт пенсионера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повысился на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2 500 рублей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составил 14 500 рублей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9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1268280" y="1558570"/>
            <a:ext cx="9662983" cy="108012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Clr>
                <a:srgbClr val="F70909"/>
              </a:buClr>
              <a:buNone/>
            </a:pPr>
            <a:r>
              <a:rPr lang="ru-RU" sz="1800" dirty="0" smtClean="0">
                <a:solidFill>
                  <a:srgbClr val="080000"/>
                </a:solidFill>
              </a:rPr>
              <a:t>В </a:t>
            </a:r>
            <a:r>
              <a:rPr lang="ru-RU" sz="1800" dirty="0">
                <a:solidFill>
                  <a:srgbClr val="080000"/>
                </a:solidFill>
              </a:rPr>
              <a:t>2015 году адресную социальную помощь </a:t>
            </a:r>
            <a:r>
              <a:rPr lang="ru-RU" sz="1800" dirty="0" smtClean="0">
                <a:solidFill>
                  <a:srgbClr val="080000"/>
                </a:solidFill>
              </a:rPr>
              <a:t>в связи с трудной жизненной ситуацией </a:t>
            </a:r>
          </a:p>
          <a:p>
            <a:pPr marL="0" indent="0" algn="ctr">
              <a:spcBef>
                <a:spcPts val="0"/>
              </a:spcBef>
              <a:buClr>
                <a:srgbClr val="F70909"/>
              </a:buClr>
              <a:buNone/>
            </a:pPr>
            <a:r>
              <a:rPr lang="ru-RU" sz="1800" dirty="0" smtClean="0">
                <a:solidFill>
                  <a:srgbClr val="080000"/>
                </a:solidFill>
              </a:rPr>
              <a:t>в Москве получили  </a:t>
            </a:r>
          </a:p>
          <a:p>
            <a:pPr marL="0" indent="0" algn="ctr">
              <a:spcBef>
                <a:spcPts val="0"/>
              </a:spcBef>
              <a:buClr>
                <a:srgbClr val="F70909"/>
              </a:buClr>
              <a:buNone/>
            </a:pPr>
            <a:r>
              <a:rPr lang="ru-RU" sz="1800" b="1" u="sng" dirty="0" smtClean="0">
                <a:solidFill>
                  <a:srgbClr val="C00000"/>
                </a:solidFill>
              </a:rPr>
              <a:t>более </a:t>
            </a:r>
            <a:r>
              <a:rPr lang="ru-RU" sz="1800" b="1" u="sng" dirty="0">
                <a:solidFill>
                  <a:srgbClr val="C00000"/>
                </a:solidFill>
              </a:rPr>
              <a:t>500 000 </a:t>
            </a:r>
            <a:r>
              <a:rPr lang="ru-RU" sz="1800" b="1" u="sng" dirty="0" smtClean="0">
                <a:solidFill>
                  <a:srgbClr val="C00000"/>
                </a:solidFill>
              </a:rPr>
              <a:t>человек,</a:t>
            </a:r>
          </a:p>
          <a:p>
            <a:pPr marL="0" indent="0" algn="ctr">
              <a:spcBef>
                <a:spcPts val="0"/>
              </a:spcBef>
              <a:buClr>
                <a:srgbClr val="F70909"/>
              </a:buClr>
              <a:buNone/>
            </a:pPr>
            <a:r>
              <a:rPr lang="ru-RU" sz="1800" dirty="0" smtClean="0">
                <a:solidFill>
                  <a:srgbClr val="080000"/>
                </a:solidFill>
              </a:rPr>
              <a:t>в том </a:t>
            </a:r>
            <a:r>
              <a:rPr lang="ru-RU" sz="1800" dirty="0">
                <a:solidFill>
                  <a:srgbClr val="080000"/>
                </a:solidFill>
              </a:rPr>
              <a:t>числе:</a:t>
            </a:r>
            <a:endParaRPr lang="ru-RU" sz="1800" dirty="0" smtClean="0">
              <a:solidFill>
                <a:srgbClr val="0800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title"/>
          </p:nvPr>
        </p:nvSpPr>
        <p:spPr>
          <a:xfrm>
            <a:off x="2552397" y="259009"/>
            <a:ext cx="7375374" cy="36004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chemeClr val="bg1">
                    <a:lumMod val="50000"/>
                  </a:schemeClr>
                </a:solidFill>
              </a:rPr>
              <a:t>Адресная социальная помощь в городе Москве</a:t>
            </a:r>
            <a:endParaRPr lang="ru-RU" altLang="ru-RU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4709729" y="3414897"/>
            <a:ext cx="378625" cy="432192"/>
          </a:xfrm>
          <a:prstGeom prst="chevron">
            <a:avLst>
              <a:gd name="adj" fmla="val 52514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7130661" y="3414897"/>
            <a:ext cx="378625" cy="432192"/>
          </a:xfrm>
          <a:prstGeom prst="chevron">
            <a:avLst>
              <a:gd name="adj" fmla="val 52514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552397" y="4462580"/>
            <a:ext cx="2318243" cy="431000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79F8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b="1" dirty="0" smtClean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материальную</a:t>
            </a:r>
            <a:endParaRPr lang="en-US" altLang="ru-RU" b="1" dirty="0">
              <a:solidFill>
                <a:srgbClr val="5F5F5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4942648" y="4458341"/>
            <a:ext cx="2448272" cy="431000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79F8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altLang="ru-RU" b="1" dirty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продовольственную</a:t>
            </a:r>
            <a:endParaRPr lang="en-US" altLang="ru-RU" b="1" dirty="0">
              <a:solidFill>
                <a:srgbClr val="5F5F5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7462928" y="4458341"/>
            <a:ext cx="2232247" cy="431000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79F8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altLang="ru-RU" b="1" dirty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вещевую</a:t>
            </a:r>
            <a:endParaRPr lang="en-US" altLang="ru-RU" b="1" dirty="0">
              <a:solidFill>
                <a:srgbClr val="5F5F5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864785" y="2645546"/>
            <a:ext cx="1620441" cy="1620441"/>
            <a:chOff x="480" y="1536"/>
            <a:chExt cx="1361" cy="1361"/>
          </a:xfrm>
        </p:grpSpPr>
        <p:sp>
          <p:nvSpPr>
            <p:cNvPr id="10" name="Oval 9"/>
            <p:cNvSpPr>
              <a:spLocks noChangeArrowheads="1"/>
            </p:cNvSpPr>
            <p:nvPr/>
          </p:nvSpPr>
          <p:spPr bwMode="gray">
            <a:xfrm>
              <a:off x="480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9933">
                    <a:gamma/>
                    <a:tint val="0"/>
                    <a:invGamma/>
                  </a:srgbClr>
                </a:gs>
                <a:gs pos="50000">
                  <a:srgbClr val="FF9933"/>
                </a:gs>
                <a:gs pos="100000">
                  <a:srgbClr val="FF9933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gray">
            <a:xfrm>
              <a:off x="480" y="1536"/>
              <a:ext cx="1361" cy="1361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gray">
            <a:xfrm>
              <a:off x="576" y="1632"/>
              <a:ext cx="1183" cy="1183"/>
            </a:xfrm>
            <a:prstGeom prst="ellipse">
              <a:avLst/>
            </a:prstGeom>
            <a:gradFill flip="none" rotWithShape="1">
              <a:gsLst>
                <a:gs pos="0">
                  <a:srgbClr val="D20000">
                    <a:shade val="30000"/>
                    <a:satMod val="115000"/>
                  </a:srgbClr>
                </a:gs>
                <a:gs pos="50000">
                  <a:srgbClr val="D20000">
                    <a:shade val="67500"/>
                    <a:satMod val="115000"/>
                  </a:srgbClr>
                </a:gs>
                <a:gs pos="100000">
                  <a:srgbClr val="D2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gray">
            <a:xfrm>
              <a:off x="624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641" y="1685"/>
              <a:ext cx="1031" cy="1031"/>
              <a:chOff x="4166" y="1706"/>
              <a:chExt cx="1252" cy="1252"/>
            </a:xfrm>
          </p:grpSpPr>
          <p:sp>
            <p:nvSpPr>
              <p:cNvPr id="16" name="Oval 15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7" name="Oval 16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8" name="Oval 17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9" name="Oval 18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15" name="Text Box 19"/>
            <p:cNvSpPr txBox="1">
              <a:spLocks noChangeArrowheads="1"/>
            </p:cNvSpPr>
            <p:nvPr/>
          </p:nvSpPr>
          <p:spPr bwMode="gray">
            <a:xfrm>
              <a:off x="709" y="1864"/>
              <a:ext cx="874" cy="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1800" dirty="0" smtClean="0">
                  <a:solidFill>
                    <a:srgbClr val="000000"/>
                  </a:solidFill>
                </a:rPr>
                <a:t>более</a:t>
              </a:r>
            </a:p>
            <a:p>
              <a:r>
                <a:rPr lang="ru-RU" altLang="ru-RU" sz="1800" dirty="0" smtClean="0">
                  <a:solidFill>
                    <a:srgbClr val="000000"/>
                  </a:solidFill>
                </a:rPr>
                <a:t> 61000</a:t>
              </a:r>
              <a:r>
                <a:rPr lang="en-US" altLang="ru-RU" sz="1800" dirty="0" smtClean="0">
                  <a:solidFill>
                    <a:srgbClr val="000000"/>
                  </a:solidFill>
                </a:rPr>
                <a:t> </a:t>
              </a:r>
            </a:p>
            <a:p>
              <a:r>
                <a:rPr lang="ru-RU" altLang="ru-RU" sz="1800" dirty="0" smtClean="0">
                  <a:solidFill>
                    <a:srgbClr val="000000"/>
                  </a:solidFill>
                </a:rPr>
                <a:t>человек</a:t>
              </a:r>
              <a:endParaRPr lang="en-US" altLang="ru-RU" sz="1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5298695" y="2640191"/>
            <a:ext cx="1620442" cy="1620442"/>
            <a:chOff x="2208" y="1536"/>
            <a:chExt cx="1361" cy="1361"/>
          </a:xfrm>
        </p:grpSpPr>
        <p:sp>
          <p:nvSpPr>
            <p:cNvPr id="21" name="Oval 21"/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gamma/>
                    <a:tint val="0"/>
                    <a:invGamma/>
                  </a:srgbClr>
                </a:gs>
                <a:gs pos="50000">
                  <a:srgbClr val="FF3399"/>
                </a:gs>
                <a:gs pos="100000">
                  <a:srgbClr val="FF3399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flip="none" rotWithShape="1">
              <a:gsLst>
                <a:gs pos="0">
                  <a:srgbClr val="BC0000">
                    <a:shade val="30000"/>
                    <a:satMod val="115000"/>
                  </a:srgbClr>
                </a:gs>
                <a:gs pos="50000">
                  <a:srgbClr val="BC0000">
                    <a:shade val="67500"/>
                    <a:satMod val="115000"/>
                  </a:srgbClr>
                </a:gs>
                <a:gs pos="100000">
                  <a:srgbClr val="BC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3" name="Oval 24"/>
            <p:cNvSpPr>
              <a:spLocks noChangeArrowheads="1"/>
            </p:cNvSpPr>
            <p:nvPr/>
          </p:nvSpPr>
          <p:spPr bwMode="gray">
            <a:xfrm>
              <a:off x="2304" y="1623"/>
              <a:ext cx="1183" cy="1183"/>
            </a:xfrm>
            <a:prstGeom prst="ellipse">
              <a:avLst/>
            </a:prstGeom>
            <a:gradFill flip="none" rotWithShape="1">
              <a:gsLst>
                <a:gs pos="0">
                  <a:srgbClr val="D20000">
                    <a:shade val="30000"/>
                    <a:satMod val="115000"/>
                  </a:srgbClr>
                </a:gs>
                <a:gs pos="50000">
                  <a:srgbClr val="D20000">
                    <a:shade val="67500"/>
                    <a:satMod val="115000"/>
                  </a:srgbClr>
                </a:gs>
                <a:gs pos="100000">
                  <a:srgbClr val="D2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4" name="Oval 25"/>
            <p:cNvSpPr>
              <a:spLocks noChangeArrowheads="1"/>
            </p:cNvSpPr>
            <p:nvPr/>
          </p:nvSpPr>
          <p:spPr bwMode="gray">
            <a:xfrm>
              <a:off x="2356" y="1684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25" name="Group 26"/>
            <p:cNvGrpSpPr>
              <a:grpSpLocks/>
            </p:cNvGrpSpPr>
            <p:nvPr/>
          </p:nvGrpSpPr>
          <p:grpSpPr bwMode="auto">
            <a:xfrm>
              <a:off x="2375" y="1696"/>
              <a:ext cx="1031" cy="1031"/>
              <a:chOff x="4163" y="1706"/>
              <a:chExt cx="1251" cy="1252"/>
            </a:xfrm>
          </p:grpSpPr>
          <p:sp>
            <p:nvSpPr>
              <p:cNvPr id="27" name="Oval 27"/>
              <p:cNvSpPr>
                <a:spLocks noChangeArrowheads="1"/>
              </p:cNvSpPr>
              <p:nvPr/>
            </p:nvSpPr>
            <p:spPr bwMode="gray">
              <a:xfrm>
                <a:off x="4163" y="1706"/>
                <a:ext cx="1251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8" name="Oval 28"/>
              <p:cNvSpPr>
                <a:spLocks noChangeArrowheads="1"/>
              </p:cNvSpPr>
              <p:nvPr/>
            </p:nvSpPr>
            <p:spPr bwMode="gray">
              <a:xfrm>
                <a:off x="4178" y="1712"/>
                <a:ext cx="1221" cy="122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9" name="Oval 29"/>
              <p:cNvSpPr>
                <a:spLocks noChangeArrowheads="1"/>
              </p:cNvSpPr>
              <p:nvPr/>
            </p:nvSpPr>
            <p:spPr bwMode="gray">
              <a:xfrm>
                <a:off x="4191" y="1723"/>
                <a:ext cx="1162" cy="114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0" name="Oval 30"/>
              <p:cNvSpPr>
                <a:spLocks noChangeArrowheads="1"/>
              </p:cNvSpPr>
              <p:nvPr/>
            </p:nvSpPr>
            <p:spPr bwMode="gray">
              <a:xfrm>
                <a:off x="4263" y="1755"/>
                <a:ext cx="1033" cy="925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26" name="Text Box 31"/>
            <p:cNvSpPr txBox="1">
              <a:spLocks noChangeArrowheads="1"/>
            </p:cNvSpPr>
            <p:nvPr/>
          </p:nvSpPr>
          <p:spPr bwMode="gray">
            <a:xfrm>
              <a:off x="2403" y="1840"/>
              <a:ext cx="909" cy="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dirty="0">
                  <a:solidFill>
                    <a:srgbClr val="000000"/>
                  </a:solidFill>
                </a:rPr>
                <a:t>более</a:t>
              </a:r>
            </a:p>
            <a:p>
              <a:r>
                <a:rPr lang="ru-RU" altLang="ru-RU" sz="1800" dirty="0" smtClean="0">
                  <a:solidFill>
                    <a:srgbClr val="000000"/>
                  </a:solidFill>
                </a:rPr>
                <a:t>293 000</a:t>
              </a:r>
            </a:p>
            <a:p>
              <a:r>
                <a:rPr lang="ru-RU" altLang="ru-RU" sz="1800" dirty="0" smtClean="0">
                  <a:solidFill>
                    <a:srgbClr val="000000"/>
                  </a:solidFill>
                </a:rPr>
                <a:t>человек</a:t>
              </a:r>
              <a:endParaRPr lang="en-US" altLang="ru-RU" sz="1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1" name="Group 32"/>
          <p:cNvGrpSpPr>
            <a:grpSpLocks/>
          </p:cNvGrpSpPr>
          <p:nvPr/>
        </p:nvGrpSpPr>
        <p:grpSpPr bwMode="auto">
          <a:xfrm>
            <a:off x="7715459" y="2625903"/>
            <a:ext cx="1620440" cy="1620441"/>
            <a:chOff x="3923" y="1525"/>
            <a:chExt cx="1361" cy="1361"/>
          </a:xfrm>
        </p:grpSpPr>
        <p:sp>
          <p:nvSpPr>
            <p:cNvPr id="32" name="Oval 33"/>
            <p:cNvSpPr>
              <a:spLocks noChangeArrowheads="1"/>
            </p:cNvSpPr>
            <p:nvPr/>
          </p:nvSpPr>
          <p:spPr bwMode="gray">
            <a:xfrm>
              <a:off x="3923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tint val="0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3" name="Oval 34"/>
            <p:cNvSpPr>
              <a:spLocks noChangeArrowheads="1"/>
            </p:cNvSpPr>
            <p:nvPr/>
          </p:nvSpPr>
          <p:spPr bwMode="gray">
            <a:xfrm>
              <a:off x="3923" y="1525"/>
              <a:ext cx="1361" cy="1361"/>
            </a:xfrm>
            <a:prstGeom prst="ellipse">
              <a:avLst/>
            </a:prstGeom>
            <a:gradFill flip="none" rotWithShape="1">
              <a:gsLst>
                <a:gs pos="0">
                  <a:srgbClr val="BC0000">
                    <a:shade val="30000"/>
                    <a:satMod val="115000"/>
                  </a:srgbClr>
                </a:gs>
                <a:gs pos="50000">
                  <a:srgbClr val="BC0000">
                    <a:shade val="67500"/>
                    <a:satMod val="115000"/>
                  </a:srgbClr>
                </a:gs>
                <a:gs pos="100000">
                  <a:srgbClr val="BC0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4" name="Oval 36"/>
            <p:cNvSpPr>
              <a:spLocks noChangeArrowheads="1"/>
            </p:cNvSpPr>
            <p:nvPr/>
          </p:nvSpPr>
          <p:spPr bwMode="gray">
            <a:xfrm>
              <a:off x="4013" y="1616"/>
              <a:ext cx="1183" cy="1183"/>
            </a:xfrm>
            <a:prstGeom prst="ellipse">
              <a:avLst/>
            </a:prstGeom>
            <a:gradFill flip="none" rotWithShape="1">
              <a:gsLst>
                <a:gs pos="0">
                  <a:srgbClr val="D20000">
                    <a:shade val="30000"/>
                    <a:satMod val="115000"/>
                  </a:srgbClr>
                </a:gs>
                <a:gs pos="50000">
                  <a:srgbClr val="D20000">
                    <a:shade val="67500"/>
                    <a:satMod val="115000"/>
                  </a:srgbClr>
                </a:gs>
                <a:gs pos="100000">
                  <a:srgbClr val="D20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5" name="Oval 37"/>
            <p:cNvSpPr>
              <a:spLocks noChangeArrowheads="1"/>
            </p:cNvSpPr>
            <p:nvPr/>
          </p:nvSpPr>
          <p:spPr bwMode="gray">
            <a:xfrm>
              <a:off x="4076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36" name="Group 38"/>
            <p:cNvGrpSpPr>
              <a:grpSpLocks/>
            </p:cNvGrpSpPr>
            <p:nvPr/>
          </p:nvGrpSpPr>
          <p:grpSpPr bwMode="auto">
            <a:xfrm>
              <a:off x="4095" y="1685"/>
              <a:ext cx="1031" cy="1031"/>
              <a:chOff x="4166" y="1706"/>
              <a:chExt cx="1252" cy="1252"/>
            </a:xfrm>
          </p:grpSpPr>
          <p:sp>
            <p:nvSpPr>
              <p:cNvPr id="38" name="Oval 3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9" name="Oval 4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40" name="Oval 4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41" name="Oval 42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37" name="Text Box 43"/>
            <p:cNvSpPr txBox="1">
              <a:spLocks noChangeArrowheads="1"/>
            </p:cNvSpPr>
            <p:nvPr/>
          </p:nvSpPr>
          <p:spPr bwMode="gray">
            <a:xfrm>
              <a:off x="4158" y="1816"/>
              <a:ext cx="874" cy="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dirty="0">
                  <a:solidFill>
                    <a:srgbClr val="000000"/>
                  </a:solidFill>
                </a:rPr>
                <a:t>более</a:t>
              </a:r>
            </a:p>
            <a:p>
              <a:r>
                <a:rPr lang="ru-RU" altLang="ru-RU" sz="1800" dirty="0" smtClean="0">
                  <a:solidFill>
                    <a:srgbClr val="000000"/>
                  </a:solidFill>
                </a:rPr>
                <a:t>150 000</a:t>
              </a:r>
              <a:endParaRPr lang="ru-RU" altLang="ru-RU" sz="1800" dirty="0">
                <a:solidFill>
                  <a:srgbClr val="000000"/>
                </a:solidFill>
              </a:endParaRPr>
            </a:p>
            <a:p>
              <a:r>
                <a:rPr lang="ru-RU" altLang="ru-RU" sz="1800" dirty="0" smtClean="0">
                  <a:solidFill>
                    <a:srgbClr val="000000"/>
                  </a:solidFill>
                </a:rPr>
                <a:t>человек</a:t>
              </a:r>
              <a:endParaRPr lang="en-US" altLang="ru-RU" sz="1800" dirty="0">
                <a:solidFill>
                  <a:srgbClr val="000000"/>
                </a:solidFill>
              </a:endParaRP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49" name="Прямая соединительная линия 48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54"/>
          <p:cNvGrpSpPr>
            <a:grpSpLocks/>
          </p:cNvGrpSpPr>
          <p:nvPr/>
        </p:nvGrpSpPr>
        <p:grpSpPr bwMode="auto">
          <a:xfrm>
            <a:off x="1367135" y="5163232"/>
            <a:ext cx="9564128" cy="1251481"/>
            <a:chOff x="1488" y="3282"/>
            <a:chExt cx="2736" cy="406"/>
          </a:xfrm>
        </p:grpSpPr>
        <p:grpSp>
          <p:nvGrpSpPr>
            <p:cNvPr id="51" name="Group 52"/>
            <p:cNvGrpSpPr>
              <a:grpSpLocks/>
            </p:cNvGrpSpPr>
            <p:nvPr/>
          </p:nvGrpSpPr>
          <p:grpSpPr bwMode="auto">
            <a:xfrm>
              <a:off x="1488" y="3282"/>
              <a:ext cx="2736" cy="406"/>
              <a:chOff x="1404" y="3282"/>
              <a:chExt cx="3060" cy="406"/>
            </a:xfrm>
          </p:grpSpPr>
          <p:sp>
            <p:nvSpPr>
              <p:cNvPr id="53" name="AutoShape 49"/>
              <p:cNvSpPr>
                <a:spLocks noChangeArrowheads="1"/>
              </p:cNvSpPr>
              <p:nvPr/>
            </p:nvSpPr>
            <p:spPr bwMode="gray">
              <a:xfrm>
                <a:off x="1404" y="3282"/>
                <a:ext cx="3060" cy="4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A0000">
                      <a:shade val="30000"/>
                      <a:satMod val="115000"/>
                    </a:srgbClr>
                  </a:gs>
                  <a:gs pos="50000">
                    <a:srgbClr val="FA0000">
                      <a:shade val="67500"/>
                      <a:satMod val="115000"/>
                    </a:srgbClr>
                  </a:gs>
                  <a:gs pos="100000">
                    <a:srgbClr val="FA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54" name="AutoShape 50"/>
              <p:cNvSpPr>
                <a:spLocks noChangeArrowheads="1"/>
              </p:cNvSpPr>
              <p:nvPr/>
            </p:nvSpPr>
            <p:spPr bwMode="gray">
              <a:xfrm>
                <a:off x="1458" y="3312"/>
                <a:ext cx="2970" cy="336"/>
              </a:xfrm>
              <a:prstGeom prst="roundRect">
                <a:avLst>
                  <a:gd name="adj" fmla="val 50000"/>
                </a:avLst>
              </a:prstGeom>
              <a:solidFill>
                <a:srgbClr val="D2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52" name="Text Box 51"/>
            <p:cNvSpPr txBox="1">
              <a:spLocks noChangeArrowheads="1"/>
            </p:cNvSpPr>
            <p:nvPr/>
          </p:nvSpPr>
          <p:spPr bwMode="gray">
            <a:xfrm>
              <a:off x="1548" y="3312"/>
              <a:ext cx="2640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1800" dirty="0" smtClean="0">
                  <a:solidFill>
                    <a:srgbClr val="FFFFFF"/>
                  </a:solidFill>
                  <a:latin typeface="+mj-lt"/>
                </a:rPr>
                <a:t>Адресная </a:t>
              </a:r>
              <a:r>
                <a:rPr lang="ru-RU" altLang="ru-RU" sz="1800" dirty="0">
                  <a:solidFill>
                    <a:srgbClr val="FFFFFF"/>
                  </a:solidFill>
                  <a:latin typeface="+mj-lt"/>
                </a:rPr>
                <a:t>социальная помощь предоставляется людям, среднедушевой доход семей которых </a:t>
              </a:r>
              <a:r>
                <a:rPr lang="ru-RU" altLang="ru-RU" sz="1800" dirty="0" smtClean="0">
                  <a:solidFill>
                    <a:srgbClr val="FFFFFF"/>
                  </a:solidFill>
                  <a:latin typeface="+mj-lt"/>
                </a:rPr>
                <a:t>на </a:t>
              </a:r>
              <a:r>
                <a:rPr lang="ru-RU" altLang="ru-RU" sz="1800" dirty="0">
                  <a:solidFill>
                    <a:srgbClr val="FFFFFF"/>
                  </a:solidFill>
                  <a:latin typeface="+mj-lt"/>
                </a:rPr>
                <a:t>дату обращения за оказанием адресной социальной помощи ниже полуторной величины прожиточного минимума, установленной в Москве в расчете на душу </a:t>
              </a:r>
              <a:r>
                <a:rPr lang="ru-RU" altLang="ru-RU" sz="1800" dirty="0" smtClean="0">
                  <a:solidFill>
                    <a:srgbClr val="FFFFFF"/>
                  </a:solidFill>
                  <a:latin typeface="+mj-lt"/>
                </a:rPr>
                <a:t>населения.</a:t>
              </a:r>
              <a:endParaRPr lang="en-US" altLang="ru-RU" sz="1800" dirty="0">
                <a:solidFill>
                  <a:srgbClr val="FFFFFF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674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title"/>
          </p:nvPr>
        </p:nvSpPr>
        <p:spPr>
          <a:xfrm>
            <a:off x="2620010" y="59129"/>
            <a:ext cx="6959419" cy="836226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2800" b="1" dirty="0" smtClean="0">
                <a:solidFill>
                  <a:schemeClr val="bg1">
                    <a:lumMod val="50000"/>
                  </a:schemeClr>
                </a:solidFill>
              </a:rPr>
              <a:t>Социальная защита ветеранов</a:t>
            </a:r>
            <a:endParaRPr lang="ru-RU" altLang="ru-RU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2464094" y="1383957"/>
            <a:ext cx="6858009" cy="5072063"/>
            <a:chOff x="679" y="755"/>
            <a:chExt cx="4320" cy="3195"/>
          </a:xfrm>
        </p:grpSpPr>
        <p:sp>
          <p:nvSpPr>
            <p:cNvPr id="4" name="Freeform 22"/>
            <p:cNvSpPr>
              <a:spLocks/>
            </p:cNvSpPr>
            <p:nvPr/>
          </p:nvSpPr>
          <p:spPr bwMode="gray">
            <a:xfrm>
              <a:off x="2344" y="2790"/>
              <a:ext cx="1554" cy="486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gradFill flip="none" rotWithShape="1">
              <a:gsLst>
                <a:gs pos="0">
                  <a:srgbClr val="FF3737">
                    <a:shade val="30000"/>
                    <a:satMod val="115000"/>
                  </a:srgbClr>
                </a:gs>
                <a:gs pos="50000">
                  <a:srgbClr val="FF3737">
                    <a:shade val="67500"/>
                    <a:satMod val="115000"/>
                  </a:srgbClr>
                </a:gs>
                <a:gs pos="100000">
                  <a:srgbClr val="FF3737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5" name="Freeform 23"/>
            <p:cNvSpPr>
              <a:spLocks/>
            </p:cNvSpPr>
            <p:nvPr/>
          </p:nvSpPr>
          <p:spPr bwMode="gray">
            <a:xfrm rot="3600000">
              <a:off x="1602" y="2629"/>
              <a:ext cx="1553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gradFill flip="none" rotWithShape="1">
              <a:gsLst>
                <a:gs pos="0">
                  <a:srgbClr val="FF5353">
                    <a:shade val="30000"/>
                    <a:satMod val="115000"/>
                  </a:srgbClr>
                </a:gs>
                <a:gs pos="50000">
                  <a:srgbClr val="FF5353">
                    <a:shade val="67500"/>
                    <a:satMod val="115000"/>
                  </a:srgbClr>
                </a:gs>
                <a:gs pos="100000">
                  <a:srgbClr val="FF5353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" name="Freeform 24"/>
            <p:cNvSpPr>
              <a:spLocks/>
            </p:cNvSpPr>
            <p:nvPr/>
          </p:nvSpPr>
          <p:spPr bwMode="gray">
            <a:xfrm rot="7200000">
              <a:off x="1395" y="1810"/>
              <a:ext cx="1553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gradFill flip="none" rotWithShape="1">
              <a:gsLst>
                <a:gs pos="0">
                  <a:srgbClr val="FF6D6D">
                    <a:shade val="30000"/>
                    <a:satMod val="115000"/>
                  </a:srgbClr>
                </a:gs>
                <a:gs pos="50000">
                  <a:srgbClr val="FF6D6D">
                    <a:shade val="67500"/>
                    <a:satMod val="115000"/>
                  </a:srgbClr>
                </a:gs>
                <a:gs pos="100000">
                  <a:srgbClr val="FF6D6D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" name="Freeform 25"/>
            <p:cNvSpPr>
              <a:spLocks/>
            </p:cNvSpPr>
            <p:nvPr/>
          </p:nvSpPr>
          <p:spPr bwMode="gray">
            <a:xfrm rot="10800000">
              <a:off x="1788" y="1260"/>
              <a:ext cx="1554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gradFill flip="none" rotWithShape="1">
              <a:gsLst>
                <a:gs pos="0">
                  <a:srgbClr val="FCA2A2">
                    <a:shade val="30000"/>
                    <a:satMod val="115000"/>
                  </a:srgbClr>
                </a:gs>
                <a:gs pos="50000">
                  <a:srgbClr val="FCA2A2">
                    <a:shade val="67500"/>
                    <a:satMod val="115000"/>
                  </a:srgbClr>
                </a:gs>
                <a:gs pos="100000">
                  <a:srgbClr val="FCA2A2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" name="Freeform 26"/>
            <p:cNvSpPr>
              <a:spLocks/>
            </p:cNvSpPr>
            <p:nvPr/>
          </p:nvSpPr>
          <p:spPr bwMode="gray">
            <a:xfrm rot="14400000">
              <a:off x="2576" y="1446"/>
              <a:ext cx="1553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gradFill flip="none" rotWithShape="1">
              <a:gsLst>
                <a:gs pos="0">
                  <a:srgbClr val="A80000">
                    <a:shade val="30000"/>
                    <a:satMod val="115000"/>
                  </a:srgbClr>
                </a:gs>
                <a:gs pos="50000">
                  <a:srgbClr val="A80000">
                    <a:shade val="67500"/>
                    <a:satMod val="115000"/>
                  </a:srgbClr>
                </a:gs>
                <a:gs pos="100000">
                  <a:srgbClr val="A80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" name="Freeform 27"/>
            <p:cNvSpPr>
              <a:spLocks/>
            </p:cNvSpPr>
            <p:nvPr/>
          </p:nvSpPr>
          <p:spPr bwMode="gray">
            <a:xfrm rot="18000000">
              <a:off x="2784" y="2211"/>
              <a:ext cx="1554" cy="486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gradFill flip="none" rotWithShape="1">
              <a:gsLst>
                <a:gs pos="0">
                  <a:srgbClr val="FA0000">
                    <a:shade val="30000"/>
                    <a:satMod val="115000"/>
                  </a:srgbClr>
                </a:gs>
                <a:gs pos="50000">
                  <a:srgbClr val="FA0000">
                    <a:shade val="67500"/>
                    <a:satMod val="115000"/>
                  </a:srgbClr>
                </a:gs>
                <a:gs pos="100000">
                  <a:srgbClr val="FA0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10" name="Group 40"/>
            <p:cNvGrpSpPr>
              <a:grpSpLocks/>
            </p:cNvGrpSpPr>
            <p:nvPr/>
          </p:nvGrpSpPr>
          <p:grpSpPr bwMode="auto">
            <a:xfrm>
              <a:off x="2220" y="1632"/>
              <a:ext cx="1296" cy="1296"/>
              <a:chOff x="2016" y="1920"/>
              <a:chExt cx="1680" cy="1680"/>
            </a:xfrm>
          </p:grpSpPr>
          <p:sp>
            <p:nvSpPr>
              <p:cNvPr id="18" name="Oval 41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3300"/>
                  </a:gs>
                  <a:gs pos="100000">
                    <a:srgbClr val="FF3300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9" name="Freeform 42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11" name="Text Box 43"/>
            <p:cNvSpPr txBox="1">
              <a:spLocks noChangeArrowheads="1"/>
            </p:cNvSpPr>
            <p:nvPr/>
          </p:nvSpPr>
          <p:spPr bwMode="auto">
            <a:xfrm>
              <a:off x="3978" y="2638"/>
              <a:ext cx="1021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«Санаторий </a:t>
              </a:r>
            </a:p>
            <a:p>
              <a:r>
                <a:rPr lang="ru-RU" altLang="ru-RU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на дому»</a:t>
              </a:r>
              <a:endParaRPr lang="en-US" altLang="ru-RU" sz="18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Text Box 44"/>
            <p:cNvSpPr txBox="1">
              <a:spLocks noChangeArrowheads="1"/>
            </p:cNvSpPr>
            <p:nvPr/>
          </p:nvSpPr>
          <p:spPr bwMode="auto">
            <a:xfrm>
              <a:off x="3886" y="1421"/>
              <a:ext cx="1022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«Тревожная </a:t>
              </a:r>
            </a:p>
            <a:p>
              <a:r>
                <a:rPr lang="ru-RU" altLang="ru-RU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кнопка»</a:t>
              </a:r>
              <a:endParaRPr lang="en-US" altLang="ru-RU" sz="18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Text Box 46"/>
            <p:cNvSpPr txBox="1">
              <a:spLocks noChangeArrowheads="1"/>
            </p:cNvSpPr>
            <p:nvPr/>
          </p:nvSpPr>
          <p:spPr bwMode="auto">
            <a:xfrm>
              <a:off x="679" y="1632"/>
              <a:ext cx="1186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Развитая сеть </a:t>
              </a:r>
            </a:p>
            <a:p>
              <a:r>
                <a:rPr lang="ru-RU" altLang="ru-RU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надомного </a:t>
              </a:r>
            </a:p>
            <a:p>
              <a:r>
                <a:rPr lang="ru-RU" altLang="ru-RU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обслуживания</a:t>
              </a:r>
              <a:endParaRPr lang="en-US" altLang="ru-RU" sz="18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Text Box 47"/>
            <p:cNvSpPr txBox="1">
              <a:spLocks noChangeArrowheads="1"/>
            </p:cNvSpPr>
            <p:nvPr/>
          </p:nvSpPr>
          <p:spPr bwMode="auto">
            <a:xfrm>
              <a:off x="903" y="2832"/>
              <a:ext cx="1021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Услуги </a:t>
              </a:r>
            </a:p>
            <a:p>
              <a:r>
                <a:rPr lang="ru-RU" altLang="ru-RU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социальных</a:t>
              </a:r>
            </a:p>
            <a:p>
              <a:r>
                <a:rPr lang="ru-RU" altLang="ru-RU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сиделок</a:t>
              </a:r>
              <a:endParaRPr lang="en-US" altLang="ru-RU" sz="18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Text Box 48"/>
            <p:cNvSpPr txBox="1">
              <a:spLocks noChangeArrowheads="1"/>
            </p:cNvSpPr>
            <p:nvPr/>
          </p:nvSpPr>
          <p:spPr bwMode="auto">
            <a:xfrm>
              <a:off x="2039" y="3543"/>
              <a:ext cx="165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Медико-социальный</a:t>
              </a:r>
            </a:p>
            <a:p>
              <a:r>
                <a:rPr lang="ru-RU" altLang="ru-RU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патронаж</a:t>
              </a:r>
              <a:endParaRPr lang="en-US" altLang="ru-RU" sz="18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Text Box 49"/>
            <p:cNvSpPr txBox="1">
              <a:spLocks noChangeArrowheads="1"/>
            </p:cNvSpPr>
            <p:nvPr/>
          </p:nvSpPr>
          <p:spPr bwMode="auto">
            <a:xfrm>
              <a:off x="2235" y="755"/>
              <a:ext cx="126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Ремонт квартир</a:t>
              </a:r>
              <a:endParaRPr lang="en-US" altLang="ru-RU" sz="18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Text Box 51"/>
            <p:cNvSpPr txBox="1">
              <a:spLocks noChangeArrowheads="1"/>
            </p:cNvSpPr>
            <p:nvPr/>
          </p:nvSpPr>
          <p:spPr bwMode="gray">
            <a:xfrm>
              <a:off x="2266" y="2000"/>
              <a:ext cx="120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Формы поддержки</a:t>
              </a:r>
              <a:endParaRPr lang="en-US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21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2483318" y="142207"/>
            <a:ext cx="7705711" cy="793792"/>
          </a:xfrm>
        </p:spPr>
        <p:txBody>
          <a:bodyPr>
            <a:noAutofit/>
          </a:bodyPr>
          <a:lstStyle/>
          <a:p>
            <a:pPr marL="0" indent="0" algn="ctr">
              <a:buClr>
                <a:srgbClr val="F70909"/>
              </a:buClr>
              <a:buNone/>
            </a:pPr>
            <a:r>
              <a:rPr lang="ru-RU" sz="2400" dirty="0" smtClean="0">
                <a:solidFill>
                  <a:srgbClr val="AA353E"/>
                </a:solidFill>
              </a:rPr>
              <a:t>Льготой по оплате коммунальных услуг вне зависимости </a:t>
            </a:r>
            <a:r>
              <a:rPr lang="en-US" sz="2400" dirty="0" smtClean="0">
                <a:solidFill>
                  <a:srgbClr val="AA353E"/>
                </a:solidFill>
              </a:rPr>
              <a:t/>
            </a:r>
            <a:br>
              <a:rPr lang="en-US" sz="2400" dirty="0" smtClean="0">
                <a:solidFill>
                  <a:srgbClr val="AA353E"/>
                </a:solidFill>
              </a:rPr>
            </a:br>
            <a:r>
              <a:rPr lang="ru-RU" sz="2400" dirty="0" smtClean="0">
                <a:solidFill>
                  <a:srgbClr val="AA353E"/>
                </a:solidFill>
              </a:rPr>
              <a:t>от нормативов потребления смогли воспользоваться</a:t>
            </a: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gray">
          <a:xfrm>
            <a:off x="4803132" y="2943847"/>
            <a:ext cx="2798763" cy="2420938"/>
          </a:xfrm>
          <a:prstGeom prst="triangle">
            <a:avLst>
              <a:gd name="adj" fmla="val 50000"/>
            </a:avLst>
          </a:prstGeom>
          <a:noFill/>
          <a:ln w="25400" algn="ctr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5107932" y="2061197"/>
            <a:ext cx="2124075" cy="1852613"/>
            <a:chOff x="2057" y="862"/>
            <a:chExt cx="1549" cy="1351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gray">
            <a:xfrm>
              <a:off x="2070" y="885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gray">
            <a:xfrm>
              <a:off x="2057" y="862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gray">
            <a:xfrm>
              <a:off x="2147" y="942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736332" y="4453560"/>
            <a:ext cx="2124075" cy="1852612"/>
            <a:chOff x="1110" y="2656"/>
            <a:chExt cx="1549" cy="1351"/>
          </a:xfrm>
        </p:grpSpPr>
        <p:sp>
          <p:nvSpPr>
            <p:cNvPr id="9" name="AutoShape 9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" name="AutoShape 10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6565257" y="4453560"/>
            <a:ext cx="2124075" cy="1852612"/>
            <a:chOff x="3174" y="2656"/>
            <a:chExt cx="1549" cy="1351"/>
          </a:xfrm>
        </p:grpSpPr>
        <p:sp>
          <p:nvSpPr>
            <p:cNvPr id="13" name="AutoShape 13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sp>
        <p:nvSpPr>
          <p:cNvPr id="16" name="Text Box 16"/>
          <p:cNvSpPr txBox="1">
            <a:spLocks noChangeArrowheads="1"/>
          </p:cNvSpPr>
          <p:nvPr/>
        </p:nvSpPr>
        <p:spPr bwMode="gray">
          <a:xfrm>
            <a:off x="5520594" y="2597772"/>
            <a:ext cx="1298753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>
                <a:solidFill>
                  <a:srgbClr val="FFFFFF"/>
                </a:solidFill>
              </a:rPr>
              <a:t>990 309</a:t>
            </a:r>
            <a:endParaRPr lang="en-US" altLang="ru-RU" sz="2400" b="1" dirty="0">
              <a:solidFill>
                <a:srgbClr val="FFFFFF"/>
              </a:solidFill>
            </a:endParaRPr>
          </a:p>
          <a:p>
            <a:r>
              <a:rPr lang="ru-RU" altLang="ru-RU" sz="1400" dirty="0" smtClean="0">
                <a:solidFill>
                  <a:srgbClr val="FFFFFF"/>
                </a:solidFill>
              </a:rPr>
              <a:t>инвалидов</a:t>
            </a:r>
            <a:endParaRPr lang="en-US" altLang="ru-RU" sz="1400" dirty="0">
              <a:solidFill>
                <a:srgbClr val="FFFFFF"/>
              </a:solidFill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gray">
          <a:xfrm>
            <a:off x="3961640" y="4849797"/>
            <a:ext cx="1683473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b="1" dirty="0" smtClean="0">
                <a:solidFill>
                  <a:srgbClr val="FFFFFF"/>
                </a:solidFill>
              </a:rPr>
              <a:t>64 516</a:t>
            </a:r>
            <a:endParaRPr lang="en-US" altLang="ru-RU" sz="2400" b="1" dirty="0">
              <a:solidFill>
                <a:srgbClr val="FFFFFF"/>
              </a:solidFill>
            </a:endParaRPr>
          </a:p>
          <a:p>
            <a:r>
              <a:rPr lang="ru-RU" altLang="ru-RU" sz="1400" dirty="0" smtClean="0">
                <a:solidFill>
                  <a:srgbClr val="FFFFFF"/>
                </a:solidFill>
              </a:rPr>
              <a:t>семей, имеющих </a:t>
            </a:r>
          </a:p>
          <a:p>
            <a:r>
              <a:rPr lang="ru-RU" altLang="ru-RU" sz="1400" dirty="0" smtClean="0">
                <a:solidFill>
                  <a:srgbClr val="FFFFFF"/>
                </a:solidFill>
              </a:rPr>
              <a:t>детей-инвалидов</a:t>
            </a:r>
            <a:endParaRPr lang="en-US" altLang="ru-RU" sz="1400" dirty="0">
              <a:solidFill>
                <a:srgbClr val="FFFFFF"/>
              </a:solidFill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gray">
          <a:xfrm>
            <a:off x="6891555" y="4849797"/>
            <a:ext cx="146867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b="1" dirty="0" smtClean="0">
                <a:solidFill>
                  <a:srgbClr val="FFFFFF"/>
                </a:solidFill>
              </a:rPr>
              <a:t>17 598</a:t>
            </a:r>
            <a:endParaRPr lang="en-US" altLang="ru-RU" sz="2400" b="1" dirty="0">
              <a:solidFill>
                <a:srgbClr val="FFFFFF"/>
              </a:solidFill>
            </a:endParaRPr>
          </a:p>
          <a:p>
            <a:r>
              <a:rPr lang="ru-RU" altLang="ru-RU" sz="1400" dirty="0" smtClean="0">
                <a:solidFill>
                  <a:srgbClr val="FFFFFF"/>
                </a:solidFill>
              </a:rPr>
              <a:t>пострадавших </a:t>
            </a:r>
          </a:p>
          <a:p>
            <a:r>
              <a:rPr lang="ru-RU" altLang="ru-RU" sz="1400" dirty="0" smtClean="0">
                <a:solidFill>
                  <a:srgbClr val="FFFFFF"/>
                </a:solidFill>
              </a:rPr>
              <a:t>от радиации</a:t>
            </a:r>
            <a:endParaRPr lang="en-US" altLang="ru-RU" sz="1400" dirty="0">
              <a:solidFill>
                <a:srgbClr val="FFFFFF"/>
              </a:solidFill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3736332" y="1435468"/>
            <a:ext cx="4633475" cy="12788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70909"/>
              </a:buClr>
              <a:buFont typeface="Arial" panose="020B0604020202020204" pitchFamily="34" charset="0"/>
              <a:buNone/>
            </a:pPr>
            <a:r>
              <a:rPr lang="ru-RU" b="1" u="sng" dirty="0" smtClean="0">
                <a:solidFill>
                  <a:srgbClr val="C00000"/>
                </a:solidFill>
              </a:rPr>
              <a:t>1 072 423 москвичей,</a:t>
            </a:r>
            <a:r>
              <a:rPr lang="ru-RU" dirty="0" smtClean="0">
                <a:solidFill>
                  <a:srgbClr val="080000"/>
                </a:solidFill>
              </a:rPr>
              <a:t> </a:t>
            </a:r>
          </a:p>
          <a:p>
            <a:pPr marL="0" indent="0">
              <a:buClr>
                <a:srgbClr val="F70909"/>
              </a:buClr>
              <a:buFont typeface="Arial" panose="020B0604020202020204" pitchFamily="34" charset="0"/>
              <a:buNone/>
            </a:pPr>
            <a:r>
              <a:rPr lang="ru-RU" sz="1800" dirty="0" smtClean="0">
                <a:solidFill>
                  <a:srgbClr val="080000"/>
                </a:solidFill>
              </a:rPr>
              <a:t>из которых: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22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2084174" y="1249685"/>
            <a:ext cx="8562147" cy="936104"/>
          </a:xfrm>
        </p:spPr>
        <p:txBody>
          <a:bodyPr>
            <a:normAutofit fontScale="92500"/>
          </a:bodyPr>
          <a:lstStyle/>
          <a:p>
            <a:pPr marL="0" indent="0" algn="ctr">
              <a:buClr>
                <a:srgbClr val="F70909"/>
              </a:buClr>
              <a:buNone/>
            </a:pPr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Комиссия 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 социальной политике и трудовым отношениям МГД за </a:t>
            </a:r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отчетный период 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рассматривала </a:t>
            </a:r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своих заседаниях вопросы, касающиеся создания безбарьерной городской 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среды и поддержки инвалидов: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title"/>
          </p:nvPr>
        </p:nvSpPr>
        <p:spPr>
          <a:xfrm>
            <a:off x="2591154" y="260846"/>
            <a:ext cx="8978536" cy="36004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ru-RU" altLang="ru-RU" sz="2800" b="1" dirty="0" smtClean="0">
                <a:solidFill>
                  <a:schemeClr val="bg1">
                    <a:lumMod val="50000"/>
                  </a:schemeClr>
                </a:solidFill>
              </a:rPr>
              <a:t>Безбарьерная городская среда и социальная поддержка инвалидов</a:t>
            </a:r>
            <a:endParaRPr lang="ru-RU" altLang="ru-RU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gray">
          <a:xfrm>
            <a:off x="914400" y="2529015"/>
            <a:ext cx="3200400" cy="36576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600" dirty="0" smtClean="0">
                <a:solidFill>
                  <a:srgbClr val="FFFFFF"/>
                </a:solidFill>
              </a:rPr>
              <a:t>О проекте </a:t>
            </a:r>
            <a:r>
              <a:rPr lang="ru-RU" altLang="ru-RU" sz="1600" dirty="0">
                <a:solidFill>
                  <a:srgbClr val="FFFFFF"/>
                </a:solidFill>
              </a:rPr>
              <a:t>закона города Москвы «О внесении изменений в Закон города Москвы от 17 января 2001 года № 3 «Об обеспечении беспрепятственного доступа инвалидов к объектам социальной, транспортной  </a:t>
            </a:r>
            <a:r>
              <a:rPr lang="en-US" altLang="ru-RU" sz="1600" dirty="0" smtClean="0">
                <a:solidFill>
                  <a:srgbClr val="FFFFFF"/>
                </a:solidFill>
              </a:rPr>
              <a:t/>
            </a:r>
            <a:br>
              <a:rPr lang="en-US" altLang="ru-RU" sz="1600" dirty="0" smtClean="0">
                <a:solidFill>
                  <a:srgbClr val="FFFFFF"/>
                </a:solidFill>
              </a:rPr>
            </a:br>
            <a:r>
              <a:rPr lang="ru-RU" altLang="ru-RU" sz="1600" dirty="0" smtClean="0">
                <a:solidFill>
                  <a:srgbClr val="FFFFFF"/>
                </a:solidFill>
              </a:rPr>
              <a:t>и </a:t>
            </a:r>
            <a:r>
              <a:rPr lang="ru-RU" altLang="ru-RU" sz="1600" dirty="0">
                <a:solidFill>
                  <a:srgbClr val="FFFFFF"/>
                </a:solidFill>
              </a:rPr>
              <a:t>инженерной инфраструктур города Москвы</a:t>
            </a:r>
            <a:r>
              <a:rPr lang="ru-RU" altLang="ru-RU" sz="1600" dirty="0" smtClean="0">
                <a:solidFill>
                  <a:srgbClr val="FFFFFF"/>
                </a:solidFill>
              </a:rPr>
              <a:t>»</a:t>
            </a:r>
            <a:r>
              <a:rPr lang="en-US" altLang="ru-RU" sz="1600" dirty="0" smtClean="0">
                <a:solidFill>
                  <a:srgbClr val="FFFFFF"/>
                </a:solidFill>
              </a:rPr>
              <a:t> </a:t>
            </a:r>
            <a:r>
              <a:rPr lang="en-US" altLang="ru-RU" sz="1400" dirty="0" smtClean="0">
                <a:solidFill>
                  <a:srgbClr val="FFFFFF"/>
                </a:solidFill>
              </a:rPr>
              <a:t>(</a:t>
            </a:r>
            <a:r>
              <a:rPr lang="ru-RU" altLang="ru-RU" sz="1400" i="1" dirty="0" smtClean="0">
                <a:solidFill>
                  <a:srgbClr val="FFFFFF"/>
                </a:solidFill>
              </a:rPr>
              <a:t>прим</a:t>
            </a:r>
            <a:r>
              <a:rPr lang="ru-RU" altLang="ru-RU" sz="1400" dirty="0" smtClean="0">
                <a:solidFill>
                  <a:srgbClr val="FFFFFF"/>
                </a:solidFill>
              </a:rPr>
              <a:t>.: </a:t>
            </a:r>
            <a:r>
              <a:rPr lang="ru-RU" altLang="ru-RU" sz="1400" i="1" dirty="0" smtClean="0">
                <a:solidFill>
                  <a:srgbClr val="FFFFFF"/>
                </a:solidFill>
              </a:rPr>
              <a:t>закон принят 16 декабря 2015 года</a:t>
            </a:r>
            <a:r>
              <a:rPr lang="ru-RU" altLang="ru-RU" sz="1400" dirty="0" smtClean="0">
                <a:solidFill>
                  <a:srgbClr val="FFFFFF"/>
                </a:solidFill>
              </a:rPr>
              <a:t>)</a:t>
            </a:r>
            <a:endParaRPr lang="en-US" altLang="ru-RU" sz="1400" dirty="0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4471922" y="2529015"/>
            <a:ext cx="3200400" cy="3657600"/>
          </a:xfrm>
          <a:prstGeom prst="rect">
            <a:avLst/>
          </a:pr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600" dirty="0" smtClean="0">
                <a:solidFill>
                  <a:srgbClr val="FFFFFF"/>
                </a:solidFill>
              </a:rPr>
              <a:t>О создании </a:t>
            </a:r>
            <a:r>
              <a:rPr lang="ru-RU" altLang="ru-RU" sz="1600" dirty="0">
                <a:solidFill>
                  <a:srgbClr val="FFFFFF"/>
                </a:solidFill>
              </a:rPr>
              <a:t>безбарьерной городской среды на объектах транспортного комплекса столицы (совместно </a:t>
            </a:r>
            <a:r>
              <a:rPr lang="en-US" altLang="ru-RU" sz="1600" dirty="0" smtClean="0">
                <a:solidFill>
                  <a:srgbClr val="FFFFFF"/>
                </a:solidFill>
              </a:rPr>
              <a:t/>
            </a:r>
            <a:br>
              <a:rPr lang="en-US" altLang="ru-RU" sz="1600" dirty="0" smtClean="0">
                <a:solidFill>
                  <a:srgbClr val="FFFFFF"/>
                </a:solidFill>
              </a:rPr>
            </a:br>
            <a:r>
              <a:rPr lang="ru-RU" altLang="ru-RU" sz="1600" dirty="0" smtClean="0">
                <a:solidFill>
                  <a:srgbClr val="FFFFFF"/>
                </a:solidFill>
              </a:rPr>
              <a:t>с </a:t>
            </a:r>
            <a:r>
              <a:rPr lang="ru-RU" altLang="ru-RU" sz="1600" dirty="0">
                <a:solidFill>
                  <a:srgbClr val="FFFFFF"/>
                </a:solidFill>
              </a:rPr>
              <a:t>Департаментом транспорта </a:t>
            </a:r>
            <a:r>
              <a:rPr lang="en-US" altLang="ru-RU" sz="1600" dirty="0" smtClean="0">
                <a:solidFill>
                  <a:srgbClr val="FFFFFF"/>
                </a:solidFill>
              </a:rPr>
              <a:t/>
            </a:r>
            <a:br>
              <a:rPr lang="en-US" altLang="ru-RU" sz="1600" dirty="0" smtClean="0">
                <a:solidFill>
                  <a:srgbClr val="FFFFFF"/>
                </a:solidFill>
              </a:rPr>
            </a:br>
            <a:r>
              <a:rPr lang="ru-RU" altLang="ru-RU" sz="1600" dirty="0" smtClean="0">
                <a:solidFill>
                  <a:srgbClr val="FFFFFF"/>
                </a:solidFill>
              </a:rPr>
              <a:t>и </a:t>
            </a:r>
            <a:r>
              <a:rPr lang="ru-RU" altLang="ru-RU" sz="1600" dirty="0">
                <a:solidFill>
                  <a:srgbClr val="FFFFFF"/>
                </a:solidFill>
              </a:rPr>
              <a:t>развития дорожно-транспортной инфраструктуры города Москвы</a:t>
            </a:r>
            <a:r>
              <a:rPr lang="ru-RU" altLang="ru-RU" sz="1600" dirty="0" smtClean="0">
                <a:solidFill>
                  <a:srgbClr val="FFFFFF"/>
                </a:solidFill>
              </a:rPr>
              <a:t>)</a:t>
            </a:r>
            <a:endParaRPr lang="en-US" altLang="ru-RU" sz="1600" dirty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9"/>
          <p:cNvSpPr>
            <a:spLocks noChangeArrowheads="1"/>
          </p:cNvSpPr>
          <p:nvPr/>
        </p:nvSpPr>
        <p:spPr bwMode="gray">
          <a:xfrm>
            <a:off x="8029444" y="2529015"/>
            <a:ext cx="3200400" cy="3657600"/>
          </a:xfrm>
          <a:prstGeom prst="rect">
            <a:avLst/>
          </a:pr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600" dirty="0">
                <a:solidFill>
                  <a:srgbClr val="FFFFFF"/>
                </a:solidFill>
              </a:rPr>
              <a:t>О проекте закона города Москвы </a:t>
            </a:r>
            <a:r>
              <a:rPr lang="ru-RU" altLang="ru-RU" sz="1600" dirty="0" smtClean="0">
                <a:solidFill>
                  <a:srgbClr val="FFFFFF"/>
                </a:solidFill>
              </a:rPr>
              <a:t>«О </a:t>
            </a:r>
            <a:r>
              <a:rPr lang="ru-RU" altLang="ru-RU" sz="1600" dirty="0">
                <a:solidFill>
                  <a:srgbClr val="FFFFFF"/>
                </a:solidFill>
              </a:rPr>
              <a:t>внесении изменений в Закон города Москвы от 26 октября 2005 года №55 </a:t>
            </a:r>
            <a:endParaRPr lang="ru-RU" altLang="ru-RU" sz="1600" dirty="0" smtClean="0">
              <a:solidFill>
                <a:srgbClr val="FFFFFF"/>
              </a:solidFill>
            </a:endParaRPr>
          </a:p>
          <a:p>
            <a:r>
              <a:rPr lang="ru-RU" altLang="ru-RU" sz="1600" dirty="0" smtClean="0">
                <a:solidFill>
                  <a:srgbClr val="FFFFFF"/>
                </a:solidFill>
              </a:rPr>
              <a:t>«</a:t>
            </a:r>
            <a:r>
              <a:rPr lang="ru-RU" altLang="ru-RU" sz="1600" dirty="0">
                <a:solidFill>
                  <a:srgbClr val="FFFFFF"/>
                </a:solidFill>
              </a:rPr>
              <a:t>О дополнительных мерах социальной поддержки инвалидов и других лиц с ограничениями жизнедеятельности в городе Москве</a:t>
            </a:r>
            <a:r>
              <a:rPr lang="ru-RU" altLang="ru-RU" sz="1600" dirty="0" smtClean="0">
                <a:solidFill>
                  <a:srgbClr val="FFFFFF"/>
                </a:solidFill>
              </a:rPr>
              <a:t>» </a:t>
            </a:r>
            <a:r>
              <a:rPr lang="en-US" altLang="ru-RU" sz="1400" dirty="0">
                <a:solidFill>
                  <a:srgbClr val="FFFFFF"/>
                </a:solidFill>
              </a:rPr>
              <a:t>(</a:t>
            </a:r>
            <a:r>
              <a:rPr lang="ru-RU" altLang="ru-RU" sz="1400" i="1" dirty="0">
                <a:solidFill>
                  <a:srgbClr val="FFFFFF"/>
                </a:solidFill>
              </a:rPr>
              <a:t>прим</a:t>
            </a:r>
            <a:r>
              <a:rPr lang="ru-RU" altLang="ru-RU" sz="1400" dirty="0">
                <a:solidFill>
                  <a:srgbClr val="FFFFFF"/>
                </a:solidFill>
              </a:rPr>
              <a:t>.: </a:t>
            </a:r>
            <a:r>
              <a:rPr lang="ru-RU" altLang="ru-RU" sz="1400" i="1" dirty="0">
                <a:solidFill>
                  <a:srgbClr val="FFFFFF"/>
                </a:solidFill>
              </a:rPr>
              <a:t>закон принят 16 декабря 2015 года</a:t>
            </a:r>
            <a:r>
              <a:rPr lang="ru-RU" altLang="ru-RU" sz="1400" dirty="0">
                <a:solidFill>
                  <a:srgbClr val="FFFFFF"/>
                </a:solidFill>
              </a:rPr>
              <a:t>)</a:t>
            </a:r>
            <a:endParaRPr lang="en-US" altLang="ru-RU" sz="1400" dirty="0">
              <a:solidFill>
                <a:srgbClr val="FFFFFF"/>
              </a:solidFill>
            </a:endParaRPr>
          </a:p>
          <a:p>
            <a:endParaRPr lang="ru-RU" altLang="ru-RU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0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12"/>
          <p:cNvSpPr>
            <a:spLocks noChangeArrowheads="1"/>
          </p:cNvSpPr>
          <p:nvPr/>
        </p:nvSpPr>
        <p:spPr bwMode="gray">
          <a:xfrm>
            <a:off x="2084174" y="2529015"/>
            <a:ext cx="3833813" cy="3833813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1" name="Oval 11"/>
          <p:cNvSpPr>
            <a:spLocks noChangeArrowheads="1"/>
          </p:cNvSpPr>
          <p:nvPr/>
        </p:nvSpPr>
        <p:spPr bwMode="gray">
          <a:xfrm>
            <a:off x="2388974" y="2833815"/>
            <a:ext cx="3200400" cy="3200400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2" name="AutoShape 13"/>
          <p:cNvSpPr>
            <a:spLocks noChangeArrowheads="1"/>
          </p:cNvSpPr>
          <p:nvPr/>
        </p:nvSpPr>
        <p:spPr bwMode="gray">
          <a:xfrm>
            <a:off x="4946191" y="3071129"/>
            <a:ext cx="3781425" cy="50006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algn="ctr">
            <a:solidFill>
              <a:srgbClr val="A8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600" b="1" dirty="0">
                <a:solidFill>
                  <a:srgbClr val="000000"/>
                </a:solidFill>
              </a:rPr>
              <a:t>дети 6-15 лет из 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неполных </a:t>
            </a:r>
          </a:p>
          <a:p>
            <a:r>
              <a:rPr lang="ru-RU" altLang="ru-RU" sz="1600" b="1" dirty="0" smtClean="0">
                <a:solidFill>
                  <a:srgbClr val="000000"/>
                </a:solidFill>
              </a:rPr>
              <a:t>или многодетных </a:t>
            </a:r>
            <a:r>
              <a:rPr lang="ru-RU" altLang="ru-RU" sz="1600" b="1" dirty="0">
                <a:solidFill>
                  <a:srgbClr val="000000"/>
                </a:solidFill>
              </a:rPr>
              <a:t>семей</a:t>
            </a:r>
            <a:endParaRPr lang="en-US" altLang="ru-RU" sz="1600" b="1" dirty="0">
              <a:solidFill>
                <a:srgbClr val="000000"/>
              </a:solidFill>
            </a:endParaRPr>
          </a:p>
        </p:txBody>
      </p:sp>
      <p:sp>
        <p:nvSpPr>
          <p:cNvPr id="33" name="AutoShape 14"/>
          <p:cNvSpPr>
            <a:spLocks noChangeArrowheads="1"/>
          </p:cNvSpPr>
          <p:nvPr/>
        </p:nvSpPr>
        <p:spPr bwMode="gray">
          <a:xfrm>
            <a:off x="5329836" y="3808390"/>
            <a:ext cx="3781425" cy="4984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algn="ctr">
            <a:solidFill>
              <a:srgbClr val="A8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wrap="none" anchor="ctr"/>
          <a:lstStyle/>
          <a:p>
            <a:pPr eaLnBrk="0" hangingPunct="0"/>
            <a:r>
              <a:rPr lang="ru-RU" altLang="ru-RU" sz="1600" b="1" dirty="0">
                <a:solidFill>
                  <a:srgbClr val="000000"/>
                </a:solidFill>
              </a:rPr>
              <a:t>дети-сироты</a:t>
            </a:r>
            <a:endParaRPr lang="en-US" altLang="ru-RU" sz="1600" b="1" dirty="0">
              <a:solidFill>
                <a:srgbClr val="000000"/>
              </a:solidFill>
            </a:endParaRPr>
          </a:p>
        </p:txBody>
      </p:sp>
      <p:sp>
        <p:nvSpPr>
          <p:cNvPr id="34" name="AutoShape 16"/>
          <p:cNvSpPr>
            <a:spLocks noChangeArrowheads="1"/>
          </p:cNvSpPr>
          <p:nvPr/>
        </p:nvSpPr>
        <p:spPr bwMode="gray">
          <a:xfrm>
            <a:off x="5329837" y="4555002"/>
            <a:ext cx="3781425" cy="5000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algn="ctr">
            <a:solidFill>
              <a:srgbClr val="A8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wrap="none" anchor="ctr"/>
          <a:lstStyle/>
          <a:p>
            <a:pPr eaLnBrk="0" hangingPunct="0"/>
            <a:r>
              <a:rPr lang="ru-RU" altLang="ru-RU" sz="1600" b="1" dirty="0">
                <a:solidFill>
                  <a:srgbClr val="000000"/>
                </a:solidFill>
              </a:rPr>
              <a:t>дети из малообеспеченных семей</a:t>
            </a:r>
            <a:endParaRPr lang="en-US" altLang="ru-RU" sz="1600" b="1" dirty="0">
              <a:solidFill>
                <a:srgbClr val="000000"/>
              </a:solidFill>
            </a:endParaRPr>
          </a:p>
        </p:txBody>
      </p:sp>
      <p:sp>
        <p:nvSpPr>
          <p:cNvPr id="35" name="AutoShape 17"/>
          <p:cNvSpPr>
            <a:spLocks noChangeArrowheads="1"/>
          </p:cNvSpPr>
          <p:nvPr/>
        </p:nvSpPr>
        <p:spPr bwMode="gray">
          <a:xfrm>
            <a:off x="4946192" y="5292262"/>
            <a:ext cx="3781425" cy="50006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algn="ctr">
            <a:solidFill>
              <a:srgbClr val="A8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wrap="none" anchor="ctr"/>
          <a:lstStyle/>
          <a:p>
            <a:pPr eaLnBrk="0" hangingPunct="0"/>
            <a:r>
              <a:rPr lang="ru-RU" altLang="ru-RU" sz="1600" b="1" dirty="0">
                <a:solidFill>
                  <a:srgbClr val="000000"/>
                </a:solidFill>
              </a:rPr>
              <a:t>дети с тяжелыми заболеваниями</a:t>
            </a:r>
            <a:endParaRPr lang="en-US" altLang="ru-RU" sz="1600" b="1" dirty="0">
              <a:solidFill>
                <a:srgbClr val="000000"/>
              </a:solidFill>
            </a:endParaRPr>
          </a:p>
        </p:txBody>
      </p:sp>
      <p:sp>
        <p:nvSpPr>
          <p:cNvPr id="36" name="Text Box 18"/>
          <p:cNvSpPr txBox="1">
            <a:spLocks noChangeArrowheads="1"/>
          </p:cNvSpPr>
          <p:nvPr/>
        </p:nvSpPr>
        <p:spPr bwMode="gray">
          <a:xfrm>
            <a:off x="2939347" y="3602142"/>
            <a:ext cx="212346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400" b="1" dirty="0">
                <a:solidFill>
                  <a:schemeClr val="bg1"/>
                </a:solidFill>
                <a:cs typeface="Arial" panose="020B0604020202020204" pitchFamily="34" charset="0"/>
              </a:rPr>
              <a:t>Могут </a:t>
            </a:r>
          </a:p>
          <a:p>
            <a:r>
              <a:rPr lang="ru-RU" altLang="ru-RU" sz="2400" b="1" dirty="0">
                <a:solidFill>
                  <a:schemeClr val="bg1"/>
                </a:solidFill>
                <a:cs typeface="Arial" panose="020B0604020202020204" pitchFamily="34" charset="0"/>
              </a:rPr>
              <a:t>получить </a:t>
            </a:r>
          </a:p>
          <a:p>
            <a:r>
              <a:rPr lang="ru-RU" altLang="ru-RU" sz="2400" b="1" dirty="0">
                <a:solidFill>
                  <a:schemeClr val="bg1"/>
                </a:solidFill>
                <a:cs typeface="Arial" panose="020B0604020202020204" pitchFamily="34" charset="0"/>
              </a:rPr>
              <a:t>бесплатную </a:t>
            </a:r>
          </a:p>
          <a:p>
            <a:r>
              <a:rPr lang="ru-RU" altLang="ru-RU" sz="2400" b="1" dirty="0">
                <a:solidFill>
                  <a:schemeClr val="bg1"/>
                </a:solidFill>
                <a:cs typeface="Arial" panose="020B0604020202020204" pitchFamily="34" charset="0"/>
              </a:rPr>
              <a:t>путевку:</a:t>
            </a:r>
            <a:endParaRPr lang="en-US" altLang="ru-RU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7" name="Rectangle 4"/>
          <p:cNvSpPr>
            <a:spLocks noGrp="1" noChangeArrowheads="1"/>
          </p:cNvSpPr>
          <p:nvPr>
            <p:ph type="title"/>
          </p:nvPr>
        </p:nvSpPr>
        <p:spPr>
          <a:xfrm>
            <a:off x="3554437" y="251114"/>
            <a:ext cx="7332222" cy="36004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r>
              <a:rPr lang="ru-RU" altLang="ru-RU" sz="2800" b="1" dirty="0">
                <a:solidFill>
                  <a:schemeClr val="bg1">
                    <a:lumMod val="50000"/>
                  </a:schemeClr>
                </a:solidFill>
              </a:rPr>
              <a:t>Оздоровительный отдых для столичных детей</a:t>
            </a: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gray">
          <a:xfrm>
            <a:off x="2388974" y="1340586"/>
            <a:ext cx="810094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b="1" dirty="0">
                <a:solidFill>
                  <a:srgbClr val="AA353E"/>
                </a:solidFill>
                <a:cs typeface="Arial" panose="020B0604020202020204" pitchFamily="34" charset="0"/>
              </a:rPr>
              <a:t>Вопросы организации летнего отдыха детей находятся под постоянным контролем депутатов МГД – членов </a:t>
            </a:r>
            <a:r>
              <a:rPr lang="ru-RU" altLang="ru-RU" b="1" dirty="0" smtClean="0">
                <a:solidFill>
                  <a:srgbClr val="AA353E"/>
                </a:solidFill>
                <a:cs typeface="Arial" panose="020B0604020202020204" pitchFamily="34" charset="0"/>
              </a:rPr>
              <a:t>Комиссии </a:t>
            </a:r>
            <a:r>
              <a:rPr lang="ru-RU" altLang="ru-RU" b="1" dirty="0">
                <a:solidFill>
                  <a:srgbClr val="AA353E"/>
                </a:solidFill>
                <a:cs typeface="Arial" panose="020B0604020202020204" pitchFamily="34" charset="0"/>
              </a:rPr>
              <a:t>по социальной политике и трудовым отношениям.</a:t>
            </a:r>
            <a:endParaRPr lang="en-US" altLang="ru-RU" b="1" dirty="0">
              <a:solidFill>
                <a:srgbClr val="AA353E"/>
              </a:solidFill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5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"/>
          <p:cNvSpPr>
            <a:spLocks noGrp="1" noChangeArrowheads="1"/>
          </p:cNvSpPr>
          <p:nvPr>
            <p:ph type="title"/>
          </p:nvPr>
        </p:nvSpPr>
        <p:spPr>
          <a:xfrm>
            <a:off x="2941525" y="278812"/>
            <a:ext cx="7063643" cy="36004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ru-RU" altLang="ru-RU" sz="2800" b="1" dirty="0" smtClean="0">
                <a:solidFill>
                  <a:schemeClr val="bg1">
                    <a:lumMod val="50000"/>
                  </a:schemeClr>
                </a:solidFill>
              </a:rPr>
              <a:t>Оздоровительный отдых для столичных детей</a:t>
            </a:r>
            <a:endParaRPr lang="ru-RU" altLang="ru-RU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gray">
          <a:xfrm>
            <a:off x="2993849" y="1408014"/>
            <a:ext cx="69578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b="1" dirty="0">
                <a:solidFill>
                  <a:srgbClr val="AA353E"/>
                </a:solidFill>
                <a:cs typeface="Arial" panose="020B0604020202020204" pitchFamily="34" charset="0"/>
              </a:rPr>
              <a:t>В этом году власти Москвы </a:t>
            </a:r>
            <a:r>
              <a:rPr lang="ru-RU" altLang="ru-RU" b="1" dirty="0" smtClean="0">
                <a:solidFill>
                  <a:srgbClr val="AA353E"/>
                </a:solidFill>
                <a:cs typeface="Arial" panose="020B0604020202020204" pitchFamily="34" charset="0"/>
              </a:rPr>
              <a:t>предоставили более 52 </a:t>
            </a:r>
            <a:r>
              <a:rPr lang="ru-RU" altLang="ru-RU" b="1" dirty="0">
                <a:solidFill>
                  <a:srgbClr val="AA353E"/>
                </a:solidFill>
                <a:cs typeface="Arial" panose="020B0604020202020204" pitchFamily="34" charset="0"/>
              </a:rPr>
              <a:t>тысяч льготных путевок для детского летнего отдыха.</a:t>
            </a:r>
            <a:endParaRPr lang="en-US" altLang="ru-RU" dirty="0">
              <a:solidFill>
                <a:srgbClr val="AA353E"/>
              </a:solidFill>
              <a:cs typeface="Arial" panose="020B0604020202020204" pitchFamily="34" charset="0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gray">
          <a:xfrm>
            <a:off x="1427672" y="2272868"/>
            <a:ext cx="10091351" cy="1120473"/>
          </a:xfrm>
          <a:prstGeom prst="roundRect">
            <a:avLst>
              <a:gd name="adj" fmla="val 10889"/>
            </a:avLst>
          </a:prstGeom>
          <a:gradFill flip="none" rotWithShape="1">
            <a:gsLst>
              <a:gs pos="0">
                <a:srgbClr val="978C86">
                  <a:tint val="66000"/>
                  <a:satMod val="160000"/>
                </a:srgbClr>
              </a:gs>
              <a:gs pos="50000">
                <a:srgbClr val="978C86">
                  <a:tint val="44500"/>
                  <a:satMod val="160000"/>
                </a:srgbClr>
              </a:gs>
              <a:gs pos="100000">
                <a:srgbClr val="978C86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gray">
          <a:xfrm>
            <a:off x="1782629" y="2623380"/>
            <a:ext cx="10361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000" b="1" dirty="0" smtClean="0">
                <a:solidFill>
                  <a:srgbClr val="AA353E"/>
                </a:solidFill>
              </a:rPr>
              <a:t>20 000</a:t>
            </a:r>
            <a:endParaRPr lang="ru-RU" altLang="ru-RU" sz="2000" b="1" dirty="0">
              <a:solidFill>
                <a:srgbClr val="AA353E"/>
              </a:solidFill>
            </a:endParaRP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gray">
          <a:xfrm>
            <a:off x="3119579" y="2627128"/>
            <a:ext cx="36818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2000" b="1" dirty="0" smtClean="0">
                <a:solidFill>
                  <a:srgbClr val="000000"/>
                </a:solidFill>
              </a:rPr>
              <a:t>Для школьников</a:t>
            </a:r>
            <a:endParaRPr lang="en-US" altLang="ru-RU" sz="2000" dirty="0">
              <a:solidFill>
                <a:srgbClr val="000000"/>
              </a:solidFill>
            </a:endParaRPr>
          </a:p>
        </p:txBody>
      </p:sp>
      <p:sp>
        <p:nvSpPr>
          <p:cNvPr id="21" name="AutoShape 8"/>
          <p:cNvSpPr>
            <a:spLocks noChangeArrowheads="1"/>
          </p:cNvSpPr>
          <p:nvPr/>
        </p:nvSpPr>
        <p:spPr bwMode="gray">
          <a:xfrm>
            <a:off x="1427672" y="3652412"/>
            <a:ext cx="10091351" cy="1120473"/>
          </a:xfrm>
          <a:prstGeom prst="roundRect">
            <a:avLst>
              <a:gd name="adj" fmla="val 10889"/>
            </a:avLst>
          </a:prstGeom>
          <a:gradFill flip="none" rotWithShape="1">
            <a:gsLst>
              <a:gs pos="0">
                <a:srgbClr val="978C86">
                  <a:tint val="66000"/>
                  <a:satMod val="160000"/>
                </a:srgbClr>
              </a:gs>
              <a:gs pos="50000">
                <a:srgbClr val="978C86">
                  <a:tint val="44500"/>
                  <a:satMod val="160000"/>
                </a:srgbClr>
              </a:gs>
              <a:gs pos="100000">
                <a:srgbClr val="978C86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23" name="Freeform 10"/>
          <p:cNvSpPr>
            <a:spLocks/>
          </p:cNvSpPr>
          <p:nvPr/>
        </p:nvSpPr>
        <p:spPr bwMode="gray">
          <a:xfrm>
            <a:off x="1772951" y="3866555"/>
            <a:ext cx="481613" cy="458264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solidFill>
            <a:srgbClr val="AA353E"/>
          </a:solidFill>
          <a:ln>
            <a:noFill/>
          </a:ln>
          <a:extLst/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gray">
          <a:xfrm>
            <a:off x="1782629" y="4041208"/>
            <a:ext cx="10361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AA353E"/>
                </a:solidFill>
                <a:latin typeface="Arial" panose="020B0604020202020204" pitchFamily="34" charset="0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5pPr>
            <a:lvl6pPr>
              <a:defRPr>
                <a:latin typeface="Arial" panose="020B0604020202020204" pitchFamily="34" charset="0"/>
              </a:defRPr>
            </a:lvl6pPr>
            <a:lvl7pPr>
              <a:defRPr>
                <a:latin typeface="Arial" panose="020B0604020202020204" pitchFamily="34" charset="0"/>
              </a:defRPr>
            </a:lvl7pPr>
            <a:lvl8pPr>
              <a:defRPr>
                <a:latin typeface="Arial" panose="020B0604020202020204" pitchFamily="34" charset="0"/>
              </a:defRPr>
            </a:lvl8pPr>
            <a:lvl9pPr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/>
              <a:t>18 000</a:t>
            </a:r>
            <a:endParaRPr lang="en-US" altLang="ru-RU" dirty="0"/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gray">
          <a:xfrm>
            <a:off x="3119578" y="4006672"/>
            <a:ext cx="82182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2000" b="1" dirty="0">
                <a:solidFill>
                  <a:srgbClr val="000000"/>
                </a:solidFill>
              </a:rPr>
              <a:t>Для малышей и сопровождающих их взрослых</a:t>
            </a:r>
            <a:endParaRPr lang="en-US" altLang="ru-RU" sz="2000" dirty="0">
              <a:solidFill>
                <a:srgbClr val="000000"/>
              </a:solidFill>
            </a:endParaRPr>
          </a:p>
        </p:txBody>
      </p:sp>
      <p:sp>
        <p:nvSpPr>
          <p:cNvPr id="26" name="AutoShape 8"/>
          <p:cNvSpPr>
            <a:spLocks noChangeArrowheads="1"/>
          </p:cNvSpPr>
          <p:nvPr/>
        </p:nvSpPr>
        <p:spPr bwMode="gray">
          <a:xfrm>
            <a:off x="1427672" y="5028512"/>
            <a:ext cx="10091351" cy="1120473"/>
          </a:xfrm>
          <a:prstGeom prst="roundRect">
            <a:avLst>
              <a:gd name="adj" fmla="val 10889"/>
            </a:avLst>
          </a:prstGeom>
          <a:gradFill flip="none" rotWithShape="1">
            <a:gsLst>
              <a:gs pos="0">
                <a:srgbClr val="978C86">
                  <a:tint val="66000"/>
                  <a:satMod val="160000"/>
                </a:srgbClr>
              </a:gs>
              <a:gs pos="50000">
                <a:srgbClr val="978C86">
                  <a:tint val="44500"/>
                  <a:satMod val="160000"/>
                </a:srgbClr>
              </a:gs>
              <a:gs pos="100000">
                <a:srgbClr val="978C86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gray">
          <a:xfrm>
            <a:off x="1800545" y="5388693"/>
            <a:ext cx="10361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AA353E"/>
                </a:solidFill>
                <a:latin typeface="Arial" panose="020B0604020202020204" pitchFamily="34" charset="0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5pPr>
            <a:lvl6pPr>
              <a:defRPr>
                <a:latin typeface="Arial" panose="020B0604020202020204" pitchFamily="34" charset="0"/>
              </a:defRPr>
            </a:lvl6pPr>
            <a:lvl7pPr>
              <a:defRPr>
                <a:latin typeface="Arial" panose="020B0604020202020204" pitchFamily="34" charset="0"/>
              </a:defRPr>
            </a:lvl7pPr>
            <a:lvl8pPr>
              <a:defRPr>
                <a:latin typeface="Arial" panose="020B0604020202020204" pitchFamily="34" charset="0"/>
              </a:defRPr>
            </a:lvl8pPr>
            <a:lvl9pPr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/>
              <a:t>14 000</a:t>
            </a:r>
            <a:endParaRPr lang="en-US" altLang="ru-RU" dirty="0"/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gray">
          <a:xfrm>
            <a:off x="3119578" y="5234805"/>
            <a:ext cx="844584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2000" b="1">
                <a:solidFill>
                  <a:srgbClr val="000000"/>
                </a:solidFill>
              </a:rPr>
              <a:t>Д</a:t>
            </a:r>
            <a:r>
              <a:rPr lang="ru-RU" altLang="ru-RU" sz="2000" b="1" smtClean="0">
                <a:solidFill>
                  <a:srgbClr val="000000"/>
                </a:solidFill>
              </a:rPr>
              <a:t>ля </a:t>
            </a:r>
            <a:r>
              <a:rPr lang="ru-RU" altLang="ru-RU" sz="2000" b="1" dirty="0">
                <a:solidFill>
                  <a:srgbClr val="000000"/>
                </a:solidFill>
              </a:rPr>
              <a:t>особо одаренных детей и школьников.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altLang="ru-RU" sz="2000" dirty="0">
                <a:solidFill>
                  <a:srgbClr val="000000"/>
                </a:solidFill>
              </a:rPr>
              <a:t>90% расходов возьмет на себя столичный бюджет.</a:t>
            </a:r>
            <a:endParaRPr lang="en-US" altLang="ru-RU" sz="2000" dirty="0">
              <a:solidFill>
                <a:srgbClr val="000000"/>
              </a:solidFill>
            </a:endParaRPr>
          </a:p>
        </p:txBody>
      </p:sp>
      <p:sp>
        <p:nvSpPr>
          <p:cNvPr id="31" name="Freeform 10"/>
          <p:cNvSpPr>
            <a:spLocks/>
          </p:cNvSpPr>
          <p:nvPr/>
        </p:nvSpPr>
        <p:spPr bwMode="gray">
          <a:xfrm>
            <a:off x="1772951" y="5287583"/>
            <a:ext cx="481613" cy="458264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solidFill>
            <a:srgbClr val="AA353E"/>
          </a:solidFill>
          <a:ln>
            <a:noFill/>
          </a:ln>
          <a:extLst/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2" name="Freeform 10"/>
          <p:cNvSpPr>
            <a:spLocks/>
          </p:cNvSpPr>
          <p:nvPr/>
        </p:nvSpPr>
        <p:spPr bwMode="gray">
          <a:xfrm>
            <a:off x="1772951" y="2531939"/>
            <a:ext cx="481613" cy="458264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solidFill>
            <a:srgbClr val="AA353E"/>
          </a:solidFill>
          <a:ln>
            <a:noFill/>
          </a:ln>
          <a:extLst/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39" name="Прямая соединительная линия 38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42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title"/>
          </p:nvPr>
        </p:nvSpPr>
        <p:spPr>
          <a:xfrm>
            <a:off x="2709189" y="87890"/>
            <a:ext cx="6555584" cy="838723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>
              <a:lnSpc>
                <a:spcPct val="70000"/>
              </a:lnSpc>
            </a:pPr>
            <a:r>
              <a:rPr lang="ru-RU" altLang="ru-RU" sz="2800" b="1" dirty="0" smtClean="0">
                <a:solidFill>
                  <a:schemeClr val="bg1">
                    <a:lumMod val="50000"/>
                  </a:schemeClr>
                </a:solidFill>
              </a:rPr>
              <a:t>За счёт города столичные дети могут отдыхать в следующих местах:</a:t>
            </a:r>
            <a:endParaRPr lang="ru-RU" altLang="ru-RU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gray">
          <a:xfrm>
            <a:off x="4029594" y="2251202"/>
            <a:ext cx="4038600" cy="3962400"/>
          </a:xfrm>
          <a:prstGeom prst="ellipse">
            <a:avLst/>
          </a:prstGeom>
          <a:solidFill>
            <a:schemeClr val="bg1"/>
          </a:solidFill>
          <a:ln w="57150" algn="ctr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gray">
          <a:xfrm>
            <a:off x="5020194" y="3241802"/>
            <a:ext cx="2057400" cy="2133600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gray">
          <a:xfrm>
            <a:off x="5629794" y="1870202"/>
            <a:ext cx="685800" cy="658813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A8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ru-RU"/>
          </a:p>
        </p:txBody>
      </p:sp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4988455" y="5183315"/>
            <a:ext cx="319089" cy="279400"/>
            <a:chOff x="2236" y="3191"/>
            <a:chExt cx="201" cy="176"/>
          </a:xfrm>
        </p:grpSpPr>
        <p:sp>
          <p:nvSpPr>
            <p:cNvPr id="8" name="Oval 14"/>
            <p:cNvSpPr>
              <a:spLocks noChangeArrowheads="1"/>
            </p:cNvSpPr>
            <p:nvPr/>
          </p:nvSpPr>
          <p:spPr bwMode="gray">
            <a:xfrm rot="18227093">
              <a:off x="2239" y="3282"/>
              <a:ext cx="82" cy="87"/>
            </a:xfrm>
            <a:prstGeom prst="ellipse">
              <a:avLst/>
            </a:prstGeom>
            <a:gradFill flip="none" rotWithShape="1">
              <a:gsLst>
                <a:gs pos="0">
                  <a:srgbClr val="A80000">
                    <a:shade val="30000"/>
                    <a:satMod val="115000"/>
                  </a:srgbClr>
                </a:gs>
                <a:gs pos="50000">
                  <a:srgbClr val="A80000">
                    <a:shade val="67500"/>
                    <a:satMod val="115000"/>
                  </a:srgbClr>
                </a:gs>
                <a:gs pos="100000">
                  <a:srgbClr val="A8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  <a:extLst/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  <p:sp>
          <p:nvSpPr>
            <p:cNvPr id="9" name="Oval 15"/>
            <p:cNvSpPr>
              <a:spLocks noChangeArrowheads="1"/>
            </p:cNvSpPr>
            <p:nvPr/>
          </p:nvSpPr>
          <p:spPr bwMode="gray">
            <a:xfrm rot="18227093">
              <a:off x="2353" y="3188"/>
              <a:ext cx="82" cy="87"/>
            </a:xfrm>
            <a:prstGeom prst="ellipse">
              <a:avLst/>
            </a:prstGeom>
            <a:gradFill flip="none" rotWithShape="1">
              <a:gsLst>
                <a:gs pos="0">
                  <a:srgbClr val="A80000">
                    <a:shade val="30000"/>
                    <a:satMod val="115000"/>
                  </a:srgbClr>
                </a:gs>
                <a:gs pos="50000">
                  <a:srgbClr val="A80000">
                    <a:shade val="67500"/>
                    <a:satMod val="115000"/>
                  </a:srgbClr>
                </a:gs>
                <a:gs pos="100000">
                  <a:srgbClr val="A8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  <a:extLst/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</p:grpSp>
      <p:sp>
        <p:nvSpPr>
          <p:cNvPr id="10" name="Oval 18"/>
          <p:cNvSpPr>
            <a:spLocks noChangeArrowheads="1"/>
          </p:cNvSpPr>
          <p:nvPr/>
        </p:nvSpPr>
        <p:spPr bwMode="gray">
          <a:xfrm>
            <a:off x="4334394" y="5446840"/>
            <a:ext cx="685800" cy="685800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A8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1" name="Oval 23"/>
          <p:cNvSpPr>
            <a:spLocks noChangeArrowheads="1"/>
          </p:cNvSpPr>
          <p:nvPr/>
        </p:nvSpPr>
        <p:spPr bwMode="gray">
          <a:xfrm>
            <a:off x="7690369" y="3241802"/>
            <a:ext cx="682625" cy="693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A8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2" name="Oval 28"/>
          <p:cNvSpPr>
            <a:spLocks noChangeArrowheads="1"/>
          </p:cNvSpPr>
          <p:nvPr/>
        </p:nvSpPr>
        <p:spPr bwMode="gray">
          <a:xfrm>
            <a:off x="7077594" y="5451602"/>
            <a:ext cx="654050" cy="622300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A8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Oval 33"/>
          <p:cNvSpPr>
            <a:spLocks noChangeArrowheads="1"/>
          </p:cNvSpPr>
          <p:nvPr/>
        </p:nvSpPr>
        <p:spPr bwMode="gray">
          <a:xfrm>
            <a:off x="3800994" y="3241802"/>
            <a:ext cx="685800" cy="685800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A8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4" name="Oval 36"/>
          <p:cNvSpPr>
            <a:spLocks noChangeArrowheads="1"/>
          </p:cNvSpPr>
          <p:nvPr/>
        </p:nvSpPr>
        <p:spPr bwMode="gray">
          <a:xfrm rot="18227093">
            <a:off x="7005363" y="5295233"/>
            <a:ext cx="130175" cy="138113"/>
          </a:xfrm>
          <a:prstGeom prst="ellipse">
            <a:avLst/>
          </a:pr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00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Oval 37"/>
          <p:cNvSpPr>
            <a:spLocks noChangeArrowheads="1"/>
          </p:cNvSpPr>
          <p:nvPr/>
        </p:nvSpPr>
        <p:spPr bwMode="gray">
          <a:xfrm rot="18227093">
            <a:off x="6852963" y="5142833"/>
            <a:ext cx="130175" cy="138113"/>
          </a:xfrm>
          <a:prstGeom prst="ellipse">
            <a:avLst/>
          </a:pr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00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wrap="none" anchor="ctr"/>
          <a:lstStyle/>
          <a:p>
            <a:pPr eaLnBrk="0" hangingPunct="0"/>
            <a:endParaRPr lang="ru-RU"/>
          </a:p>
        </p:txBody>
      </p:sp>
      <p:grpSp>
        <p:nvGrpSpPr>
          <p:cNvPr id="16" name="Group 38"/>
          <p:cNvGrpSpPr>
            <a:grpSpLocks/>
          </p:cNvGrpSpPr>
          <p:nvPr/>
        </p:nvGrpSpPr>
        <p:grpSpPr bwMode="auto">
          <a:xfrm>
            <a:off x="4563003" y="3699002"/>
            <a:ext cx="366714" cy="206375"/>
            <a:chOff x="2016" y="2304"/>
            <a:chExt cx="231" cy="130"/>
          </a:xfrm>
        </p:grpSpPr>
        <p:sp>
          <p:nvSpPr>
            <p:cNvPr id="17" name="Oval 39"/>
            <p:cNvSpPr>
              <a:spLocks noChangeArrowheads="1"/>
            </p:cNvSpPr>
            <p:nvPr/>
          </p:nvSpPr>
          <p:spPr bwMode="gray">
            <a:xfrm rot="18227093">
              <a:off x="2019" y="2301"/>
              <a:ext cx="82" cy="87"/>
            </a:xfrm>
            <a:prstGeom prst="ellipse">
              <a:avLst/>
            </a:prstGeom>
            <a:gradFill flip="none" rotWithShape="1">
              <a:gsLst>
                <a:gs pos="0">
                  <a:srgbClr val="A80000">
                    <a:shade val="30000"/>
                    <a:satMod val="115000"/>
                  </a:srgbClr>
                </a:gs>
                <a:gs pos="50000">
                  <a:srgbClr val="A80000">
                    <a:shade val="67500"/>
                    <a:satMod val="115000"/>
                  </a:srgbClr>
                </a:gs>
                <a:gs pos="100000">
                  <a:srgbClr val="A8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  <a:extLst/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  <p:sp>
          <p:nvSpPr>
            <p:cNvPr id="18" name="Oval 40"/>
            <p:cNvSpPr>
              <a:spLocks noChangeArrowheads="1"/>
            </p:cNvSpPr>
            <p:nvPr/>
          </p:nvSpPr>
          <p:spPr bwMode="gray">
            <a:xfrm rot="18227093">
              <a:off x="2163" y="2349"/>
              <a:ext cx="82" cy="87"/>
            </a:xfrm>
            <a:prstGeom prst="ellipse">
              <a:avLst/>
            </a:prstGeom>
            <a:gradFill flip="none" rotWithShape="1">
              <a:gsLst>
                <a:gs pos="0">
                  <a:srgbClr val="A80000">
                    <a:shade val="30000"/>
                    <a:satMod val="115000"/>
                  </a:srgbClr>
                </a:gs>
                <a:gs pos="50000">
                  <a:srgbClr val="A80000">
                    <a:shade val="67500"/>
                    <a:satMod val="115000"/>
                  </a:srgbClr>
                </a:gs>
                <a:gs pos="100000">
                  <a:srgbClr val="A8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  <a:extLst/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</p:grpSp>
      <p:grpSp>
        <p:nvGrpSpPr>
          <p:cNvPr id="19" name="Group 41"/>
          <p:cNvGrpSpPr>
            <a:grpSpLocks/>
          </p:cNvGrpSpPr>
          <p:nvPr/>
        </p:nvGrpSpPr>
        <p:grpSpPr bwMode="auto">
          <a:xfrm>
            <a:off x="5934594" y="2676652"/>
            <a:ext cx="138113" cy="412750"/>
            <a:chOff x="2832" y="1612"/>
            <a:chExt cx="87" cy="260"/>
          </a:xfrm>
        </p:grpSpPr>
        <p:sp>
          <p:nvSpPr>
            <p:cNvPr id="20" name="Oval 42"/>
            <p:cNvSpPr>
              <a:spLocks noChangeArrowheads="1"/>
            </p:cNvSpPr>
            <p:nvPr/>
          </p:nvSpPr>
          <p:spPr bwMode="gray">
            <a:xfrm rot="18227093">
              <a:off x="2835" y="1609"/>
              <a:ext cx="82" cy="87"/>
            </a:xfrm>
            <a:prstGeom prst="ellipse">
              <a:avLst/>
            </a:prstGeom>
            <a:gradFill flip="none" rotWithShape="1">
              <a:gsLst>
                <a:gs pos="0">
                  <a:srgbClr val="A80000">
                    <a:shade val="30000"/>
                    <a:satMod val="115000"/>
                  </a:srgbClr>
                </a:gs>
                <a:gs pos="50000">
                  <a:srgbClr val="A80000">
                    <a:shade val="67500"/>
                    <a:satMod val="115000"/>
                  </a:srgbClr>
                </a:gs>
                <a:gs pos="100000">
                  <a:srgbClr val="A8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  <a:extLst/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  <p:sp>
          <p:nvSpPr>
            <p:cNvPr id="21" name="Oval 43"/>
            <p:cNvSpPr>
              <a:spLocks noChangeArrowheads="1"/>
            </p:cNvSpPr>
            <p:nvPr/>
          </p:nvSpPr>
          <p:spPr bwMode="gray">
            <a:xfrm rot="18227093">
              <a:off x="2835" y="1787"/>
              <a:ext cx="82" cy="87"/>
            </a:xfrm>
            <a:prstGeom prst="ellipse">
              <a:avLst/>
            </a:prstGeom>
            <a:gradFill flip="none" rotWithShape="1">
              <a:gsLst>
                <a:gs pos="0">
                  <a:srgbClr val="A80000">
                    <a:shade val="30000"/>
                    <a:satMod val="115000"/>
                  </a:srgbClr>
                </a:gs>
                <a:gs pos="50000">
                  <a:srgbClr val="A80000">
                    <a:shade val="67500"/>
                    <a:satMod val="115000"/>
                  </a:srgbClr>
                </a:gs>
                <a:gs pos="100000">
                  <a:srgbClr val="A8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  <a:extLst/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</p:grpSp>
      <p:sp>
        <p:nvSpPr>
          <p:cNvPr id="22" name="Oval 44"/>
          <p:cNvSpPr>
            <a:spLocks noChangeArrowheads="1"/>
          </p:cNvSpPr>
          <p:nvPr/>
        </p:nvSpPr>
        <p:spPr bwMode="gray">
          <a:xfrm rot="18227093">
            <a:off x="7405413" y="3723608"/>
            <a:ext cx="130175" cy="138113"/>
          </a:xfrm>
          <a:prstGeom prst="ellipse">
            <a:avLst/>
          </a:pr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00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3" name="Oval 45"/>
          <p:cNvSpPr>
            <a:spLocks noChangeArrowheads="1"/>
          </p:cNvSpPr>
          <p:nvPr/>
        </p:nvSpPr>
        <p:spPr bwMode="gray">
          <a:xfrm rot="18227093">
            <a:off x="7157763" y="3847433"/>
            <a:ext cx="130175" cy="138113"/>
          </a:xfrm>
          <a:prstGeom prst="ellipse">
            <a:avLst/>
          </a:pr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00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4" name="Text Box 46"/>
          <p:cNvSpPr txBox="1">
            <a:spLocks noChangeArrowheads="1"/>
          </p:cNvSpPr>
          <p:nvPr/>
        </p:nvSpPr>
        <p:spPr bwMode="auto">
          <a:xfrm>
            <a:off x="2199169" y="2565189"/>
            <a:ext cx="1905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800" b="1" dirty="0" smtClean="0">
                <a:solidFill>
                  <a:srgbClr val="5F5F5F"/>
                </a:solidFill>
              </a:rPr>
              <a:t>Московская область</a:t>
            </a:r>
            <a:endParaRPr lang="en-US" altLang="ru-RU" sz="1800" b="1" dirty="0">
              <a:solidFill>
                <a:srgbClr val="5F5F5F"/>
              </a:solidFill>
            </a:endParaRPr>
          </a:p>
        </p:txBody>
      </p:sp>
      <p:sp>
        <p:nvSpPr>
          <p:cNvPr id="25" name="Text Box 47"/>
          <p:cNvSpPr txBox="1">
            <a:spLocks noChangeArrowheads="1"/>
          </p:cNvSpPr>
          <p:nvPr/>
        </p:nvSpPr>
        <p:spPr bwMode="auto">
          <a:xfrm>
            <a:off x="5034481" y="1293646"/>
            <a:ext cx="1905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800" b="1" dirty="0" smtClean="0">
                <a:solidFill>
                  <a:srgbClr val="5F5F5F"/>
                </a:solidFill>
              </a:rPr>
              <a:t>Крым</a:t>
            </a:r>
            <a:endParaRPr lang="en-US" altLang="ru-RU" sz="1800" b="1" dirty="0">
              <a:solidFill>
                <a:srgbClr val="5F5F5F"/>
              </a:solidFill>
            </a:endParaRPr>
          </a:p>
        </p:txBody>
      </p:sp>
      <p:sp>
        <p:nvSpPr>
          <p:cNvPr id="26" name="Text Box 48"/>
          <p:cNvSpPr txBox="1">
            <a:spLocks noChangeArrowheads="1"/>
          </p:cNvSpPr>
          <p:nvPr/>
        </p:nvSpPr>
        <p:spPr bwMode="auto">
          <a:xfrm>
            <a:off x="7704706" y="2565189"/>
            <a:ext cx="1905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800" b="1" dirty="0" smtClean="0">
                <a:solidFill>
                  <a:srgbClr val="5F5F5F"/>
                </a:solidFill>
              </a:rPr>
              <a:t>Минеральные воды</a:t>
            </a:r>
            <a:endParaRPr lang="en-US" altLang="ru-RU" sz="1800" b="1" dirty="0">
              <a:solidFill>
                <a:srgbClr val="5F5F5F"/>
              </a:solidFill>
            </a:endParaRPr>
          </a:p>
        </p:txBody>
      </p:sp>
      <p:sp>
        <p:nvSpPr>
          <p:cNvPr id="27" name="Text Box 49"/>
          <p:cNvSpPr txBox="1">
            <a:spLocks noChangeArrowheads="1"/>
          </p:cNvSpPr>
          <p:nvPr/>
        </p:nvSpPr>
        <p:spPr bwMode="auto">
          <a:xfrm>
            <a:off x="2199169" y="5905578"/>
            <a:ext cx="217481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800" b="1" dirty="0" smtClean="0">
                <a:solidFill>
                  <a:srgbClr val="5F5F5F"/>
                </a:solidFill>
              </a:rPr>
              <a:t>Калининградская область</a:t>
            </a:r>
            <a:endParaRPr lang="en-US" altLang="ru-RU" sz="1800" b="1" dirty="0">
              <a:solidFill>
                <a:srgbClr val="5F5F5F"/>
              </a:solidFill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7564090" y="6028936"/>
            <a:ext cx="1905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800" b="1" dirty="0" smtClean="0">
                <a:solidFill>
                  <a:srgbClr val="5F5F5F"/>
                </a:solidFill>
              </a:rPr>
              <a:t>Белоруссия</a:t>
            </a:r>
            <a:endParaRPr lang="en-US" altLang="ru-RU" sz="1800" b="1" dirty="0">
              <a:solidFill>
                <a:srgbClr val="5F5F5F"/>
              </a:solidFill>
            </a:endParaRPr>
          </a:p>
        </p:txBody>
      </p:sp>
      <p:sp>
        <p:nvSpPr>
          <p:cNvPr id="29" name="Text Box 46"/>
          <p:cNvSpPr txBox="1">
            <a:spLocks noChangeArrowheads="1"/>
          </p:cNvSpPr>
          <p:nvPr/>
        </p:nvSpPr>
        <p:spPr bwMode="auto">
          <a:xfrm>
            <a:off x="5209430" y="3924129"/>
            <a:ext cx="16789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000" b="1" dirty="0" smtClean="0">
                <a:solidFill>
                  <a:schemeClr val="bg1"/>
                </a:solidFill>
              </a:rPr>
              <a:t>Места</a:t>
            </a:r>
          </a:p>
          <a:p>
            <a:r>
              <a:rPr lang="ru-RU" altLang="ru-RU" sz="2000" b="1" dirty="0" smtClean="0">
                <a:solidFill>
                  <a:schemeClr val="bg1"/>
                </a:solidFill>
              </a:rPr>
              <a:t>отдыха</a:t>
            </a:r>
            <a:endParaRPr lang="en-US" altLang="ru-RU" sz="2000" b="1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36" name="Прямая соединительная линия 35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29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897399" y="1550046"/>
            <a:ext cx="10397199" cy="482806"/>
          </a:xfrm>
        </p:spPr>
        <p:txBody>
          <a:bodyPr>
            <a:noAutofit/>
          </a:bodyPr>
          <a:lstStyle/>
          <a:p>
            <a:pPr marL="0" indent="0" algn="ctr">
              <a:buClr>
                <a:srgbClr val="F70909"/>
              </a:buClr>
              <a:buNone/>
            </a:pPr>
            <a:r>
              <a:rPr lang="ru-RU" sz="1600" b="1" i="1" dirty="0" smtClean="0">
                <a:solidFill>
                  <a:srgbClr val="AA353E"/>
                </a:solidFill>
              </a:rPr>
              <a:t>Благодаря </a:t>
            </a:r>
            <a:r>
              <a:rPr lang="ru-RU" sz="1600" b="1" i="1" dirty="0">
                <a:solidFill>
                  <a:srgbClr val="AA353E"/>
                </a:solidFill>
              </a:rPr>
              <a:t>постоянному контролю и пристальному вниманию </a:t>
            </a:r>
            <a:r>
              <a:rPr lang="ru-RU" sz="1600" dirty="0">
                <a:solidFill>
                  <a:srgbClr val="AA353E"/>
                </a:solidFill>
              </a:rPr>
              <a:t>к организации отдыха детей со стороны </a:t>
            </a:r>
            <a:r>
              <a:rPr lang="ru-RU" sz="1600" b="1" i="1" dirty="0">
                <a:solidFill>
                  <a:srgbClr val="AA353E"/>
                </a:solidFill>
              </a:rPr>
              <a:t>депутатского корпуса </a:t>
            </a:r>
            <a:r>
              <a:rPr lang="ru-RU" sz="1600" dirty="0">
                <a:solidFill>
                  <a:srgbClr val="AA353E"/>
                </a:solidFill>
              </a:rPr>
              <a:t>стало возможным </a:t>
            </a:r>
            <a:r>
              <a:rPr lang="ru-RU" sz="1600" b="1" i="1" dirty="0">
                <a:solidFill>
                  <a:srgbClr val="AA353E"/>
                </a:solidFill>
              </a:rPr>
              <a:t>возрождение летом 2016 года системы детских бесплатных городских </a:t>
            </a:r>
            <a:r>
              <a:rPr lang="ru-RU" sz="1600" b="1" i="1" dirty="0" smtClean="0">
                <a:solidFill>
                  <a:srgbClr val="AA353E"/>
                </a:solidFill>
              </a:rPr>
              <a:t>лагерей</a:t>
            </a:r>
            <a:r>
              <a:rPr lang="ru-RU" sz="1600" dirty="0" smtClean="0">
                <a:solidFill>
                  <a:srgbClr val="AA353E"/>
                </a:solidFill>
              </a:rPr>
              <a:t>.</a:t>
            </a:r>
            <a:endParaRPr lang="ru-RU" sz="1600" dirty="0">
              <a:solidFill>
                <a:srgbClr val="AA353E"/>
              </a:solidFill>
            </a:endParaRPr>
          </a:p>
          <a:p>
            <a:pPr marL="0" indent="0">
              <a:buClr>
                <a:srgbClr val="F70909"/>
              </a:buClr>
              <a:buNone/>
            </a:pPr>
            <a:endParaRPr lang="ru-RU" sz="1600" b="1" dirty="0" smtClean="0">
              <a:solidFill>
                <a:srgbClr val="AA353E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title"/>
          </p:nvPr>
        </p:nvSpPr>
        <p:spPr>
          <a:xfrm>
            <a:off x="2314497" y="30835"/>
            <a:ext cx="7949040" cy="80557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ru-RU" altLang="ru-RU" sz="2800" b="1" dirty="0" smtClean="0">
                <a:solidFill>
                  <a:schemeClr val="bg1">
                    <a:lumMod val="50000"/>
                  </a:schemeClr>
                </a:solidFill>
              </a:rPr>
              <a:t>Программа активного детского отдыха </a:t>
            </a:r>
            <a:r>
              <a:rPr lang="ru-RU" altLang="ru-RU" sz="2800" b="1" dirty="0" smtClean="0">
                <a:solidFill>
                  <a:srgbClr val="AA353E"/>
                </a:solidFill>
              </a:rPr>
              <a:t>«МОСКОВСКАЯ СМЕНА»</a:t>
            </a:r>
            <a:endParaRPr lang="ru-RU" altLang="ru-RU" sz="2800" b="1" dirty="0">
              <a:solidFill>
                <a:srgbClr val="AA353E"/>
              </a:solidFill>
            </a:endParaRPr>
          </a:p>
        </p:txBody>
      </p:sp>
      <p:sp>
        <p:nvSpPr>
          <p:cNvPr id="4" name="AutoShape 54"/>
          <p:cNvSpPr>
            <a:spLocks noChangeArrowheads="1"/>
          </p:cNvSpPr>
          <p:nvPr/>
        </p:nvSpPr>
        <p:spPr bwMode="gray">
          <a:xfrm flipH="1">
            <a:off x="4995861" y="5659395"/>
            <a:ext cx="7199313" cy="827056"/>
          </a:xfrm>
          <a:prstGeom prst="homePlate">
            <a:avLst>
              <a:gd name="adj" fmla="val 42053"/>
            </a:avLst>
          </a:pr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none" anchor="ctr">
            <a:flatTx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394043" y="5827883"/>
            <a:ext cx="66308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brightRoom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sz="1600" b="1" dirty="0">
                <a:solidFill>
                  <a:schemeClr val="bg1"/>
                </a:solidFill>
              </a:rPr>
              <a:t>Для подростков впервые организована программа по временной трудовой занятости</a:t>
            </a:r>
            <a:endParaRPr lang="en-US" altLang="ru-RU" sz="1600" b="1" dirty="0">
              <a:solidFill>
                <a:schemeClr val="bg1"/>
              </a:solidFill>
            </a:endParaRPr>
          </a:p>
        </p:txBody>
      </p:sp>
      <p:sp>
        <p:nvSpPr>
          <p:cNvPr id="6" name="AutoShape 60"/>
          <p:cNvSpPr>
            <a:spLocks noChangeArrowheads="1"/>
          </p:cNvSpPr>
          <p:nvPr/>
        </p:nvSpPr>
        <p:spPr bwMode="gray">
          <a:xfrm flipH="1">
            <a:off x="5757862" y="4723572"/>
            <a:ext cx="6434138" cy="827056"/>
          </a:xfrm>
          <a:prstGeom prst="homePlate">
            <a:avLst>
              <a:gd name="adj" fmla="val 44955"/>
            </a:avLst>
          </a:pr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none" anchor="ctr">
            <a:flatTx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7" name="Text Box 61"/>
          <p:cNvSpPr txBox="1">
            <a:spLocks noChangeArrowheads="1"/>
          </p:cNvSpPr>
          <p:nvPr/>
        </p:nvSpPr>
        <p:spPr bwMode="auto">
          <a:xfrm>
            <a:off x="6124692" y="4860892"/>
            <a:ext cx="59002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brightRoom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sz="1600" b="1" dirty="0">
                <a:solidFill>
                  <a:schemeClr val="bg1"/>
                </a:solidFill>
              </a:rPr>
              <a:t>Для детей льготных категорий открыто 528 мест досуга</a:t>
            </a:r>
            <a:endParaRPr lang="en-US" altLang="ru-RU" sz="1600" b="1" dirty="0">
              <a:solidFill>
                <a:schemeClr val="bg1"/>
              </a:solidFill>
            </a:endParaRPr>
          </a:p>
        </p:txBody>
      </p:sp>
      <p:sp>
        <p:nvSpPr>
          <p:cNvPr id="8" name="AutoShape 67"/>
          <p:cNvSpPr>
            <a:spLocks noChangeArrowheads="1"/>
          </p:cNvSpPr>
          <p:nvPr/>
        </p:nvSpPr>
        <p:spPr bwMode="gray">
          <a:xfrm flipH="1">
            <a:off x="6591300" y="3782230"/>
            <a:ext cx="5600700" cy="827056"/>
          </a:xfrm>
          <a:prstGeom prst="homePlate">
            <a:avLst>
              <a:gd name="adj" fmla="val 39083"/>
            </a:avLst>
          </a:pr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none" anchor="ctr">
            <a:flatTx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9" name="Text Box 68"/>
          <p:cNvSpPr txBox="1">
            <a:spLocks noChangeArrowheads="1"/>
          </p:cNvSpPr>
          <p:nvPr/>
        </p:nvSpPr>
        <p:spPr bwMode="auto">
          <a:xfrm>
            <a:off x="7198880" y="3908605"/>
            <a:ext cx="48212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brightRoom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sz="1600" b="1" dirty="0">
                <a:solidFill>
                  <a:schemeClr val="bg1"/>
                </a:solidFill>
              </a:rPr>
              <a:t>Летом работает более 150 детских библиотек</a:t>
            </a:r>
            <a:endParaRPr lang="en-US" altLang="ru-RU" sz="1600" b="1" dirty="0">
              <a:solidFill>
                <a:schemeClr val="bg1"/>
              </a:solidFill>
            </a:endParaRPr>
          </a:p>
        </p:txBody>
      </p:sp>
      <p:sp>
        <p:nvSpPr>
          <p:cNvPr id="10" name="AutoShape 74"/>
          <p:cNvSpPr>
            <a:spLocks noChangeArrowheads="1"/>
          </p:cNvSpPr>
          <p:nvPr/>
        </p:nvSpPr>
        <p:spPr bwMode="gray">
          <a:xfrm flipH="1">
            <a:off x="7467599" y="2835863"/>
            <a:ext cx="4729163" cy="827056"/>
          </a:xfrm>
          <a:prstGeom prst="homePlate">
            <a:avLst>
              <a:gd name="adj" fmla="val 37742"/>
            </a:avLst>
          </a:prstGeom>
          <a:gradFill flip="none" rotWithShape="1">
            <a:gsLst>
              <a:gs pos="0">
                <a:srgbClr val="A80000">
                  <a:shade val="30000"/>
                  <a:satMod val="115000"/>
                </a:srgbClr>
              </a:gs>
              <a:gs pos="50000">
                <a:srgbClr val="A80000">
                  <a:shade val="67500"/>
                  <a:satMod val="115000"/>
                </a:srgbClr>
              </a:gs>
              <a:gs pos="100000">
                <a:srgbClr val="A8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none" anchor="ctr">
            <a:flatTx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Text Box 75"/>
          <p:cNvSpPr txBox="1">
            <a:spLocks noChangeArrowheads="1"/>
          </p:cNvSpPr>
          <p:nvPr/>
        </p:nvSpPr>
        <p:spPr bwMode="auto">
          <a:xfrm>
            <a:off x="7765545" y="2939050"/>
            <a:ext cx="42545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brightRoom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sz="1600" b="1" dirty="0">
                <a:solidFill>
                  <a:schemeClr val="bg1"/>
                </a:solidFill>
              </a:rPr>
              <a:t>Летом работает более 500 секций и кружков</a:t>
            </a:r>
            <a:endParaRPr lang="en-US" altLang="ru-RU" sz="1600" b="1" dirty="0">
              <a:solidFill>
                <a:schemeClr val="bg1"/>
              </a:solidFill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0" y="2814003"/>
            <a:ext cx="6563067" cy="909738"/>
          </a:xfrm>
          <a:prstGeom prst="homePlate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0" y="3898108"/>
            <a:ext cx="5724867" cy="867424"/>
          </a:xfrm>
          <a:prstGeom prst="homePlate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0" y="4941532"/>
            <a:ext cx="4965485" cy="892230"/>
          </a:xfrm>
          <a:prstGeom prst="homePlate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 Box 75"/>
          <p:cNvSpPr txBox="1">
            <a:spLocks noChangeArrowheads="1"/>
          </p:cNvSpPr>
          <p:nvPr/>
        </p:nvSpPr>
        <p:spPr bwMode="auto">
          <a:xfrm>
            <a:off x="139337" y="2957003"/>
            <a:ext cx="56721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brightRoom" dir="t"/>
          </a:scene3d>
          <a:sp3d>
            <a:bevelT prst="convex"/>
          </a:sp3d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1600" b="1" dirty="0">
                <a:solidFill>
                  <a:schemeClr val="bg1"/>
                </a:solidFill>
              </a:rPr>
              <a:t>Детские городские лагеря в каждом районе Москвы на базе наиболее оборудованных школ</a:t>
            </a:r>
            <a:endParaRPr lang="en-US" altLang="ru-RU" sz="1600" b="1" dirty="0">
              <a:solidFill>
                <a:schemeClr val="bg1"/>
              </a:solidFill>
            </a:endParaRPr>
          </a:p>
        </p:txBody>
      </p:sp>
      <p:sp>
        <p:nvSpPr>
          <p:cNvPr id="17" name="Text Box 75"/>
          <p:cNvSpPr txBox="1">
            <a:spLocks noChangeArrowheads="1"/>
          </p:cNvSpPr>
          <p:nvPr/>
        </p:nvSpPr>
        <p:spPr bwMode="auto">
          <a:xfrm>
            <a:off x="139337" y="4047272"/>
            <a:ext cx="50135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brightRoom" dir="t"/>
          </a:scene3d>
          <a:sp3d>
            <a:bevelT prst="convex"/>
          </a:sp3d>
          <a:extLst/>
        </p:spPr>
        <p:txBody>
          <a:bodyPr wrap="square">
            <a:spAutoFit/>
          </a:bodyPr>
          <a:lstStyle>
            <a:defPPr>
              <a:defRPr lang="ru-RU"/>
            </a:defPPr>
            <a:lvl1pPr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dirty="0"/>
              <a:t>Спортивные городские лагеря на базе московских спортивных школ</a:t>
            </a:r>
            <a:endParaRPr lang="en-US" altLang="ru-RU" dirty="0"/>
          </a:p>
        </p:txBody>
      </p:sp>
      <p:sp>
        <p:nvSpPr>
          <p:cNvPr id="18" name="Text Box 75"/>
          <p:cNvSpPr txBox="1">
            <a:spLocks noChangeArrowheads="1"/>
          </p:cNvSpPr>
          <p:nvPr/>
        </p:nvSpPr>
        <p:spPr bwMode="auto">
          <a:xfrm>
            <a:off x="139337" y="4972148"/>
            <a:ext cx="45548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brightRoom" dir="t"/>
          </a:scene3d>
          <a:sp3d>
            <a:bevelT prst="convex"/>
          </a:sp3d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1600" b="1" dirty="0">
                <a:solidFill>
                  <a:schemeClr val="bg1"/>
                </a:solidFill>
              </a:rPr>
              <a:t>Городские оздоровительные центры на базе районных центров поддержки семьи и детства</a:t>
            </a:r>
            <a:endParaRPr lang="en-US" altLang="ru-RU" sz="16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82287" y="2252127"/>
            <a:ext cx="922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70909"/>
              </a:buClr>
            </a:pPr>
            <a:r>
              <a:rPr lang="ru-RU" b="1" dirty="0">
                <a:solidFill>
                  <a:srgbClr val="080000"/>
                </a:solidFill>
              </a:rPr>
              <a:t>Охват </a:t>
            </a:r>
            <a:r>
              <a:rPr lang="ru-RU" b="1" dirty="0" smtClean="0">
                <a:solidFill>
                  <a:srgbClr val="080000"/>
                </a:solidFill>
              </a:rPr>
              <a:t>программы «Московская смена» - более </a:t>
            </a:r>
            <a:r>
              <a:rPr lang="ru-RU" b="1" dirty="0">
                <a:solidFill>
                  <a:srgbClr val="080000"/>
                </a:solidFill>
              </a:rPr>
              <a:t>55 000 московских </a:t>
            </a:r>
            <a:r>
              <a:rPr lang="ru-RU" b="1" dirty="0" smtClean="0">
                <a:solidFill>
                  <a:srgbClr val="080000"/>
                </a:solidFill>
              </a:rPr>
              <a:t>школьников.</a:t>
            </a:r>
            <a:endParaRPr lang="ru-RU" b="1" dirty="0">
              <a:solidFill>
                <a:srgbClr val="08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25" name="Прямая соединительная линия 24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58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title"/>
          </p:nvPr>
        </p:nvSpPr>
        <p:spPr>
          <a:xfrm>
            <a:off x="2188322" y="1345877"/>
            <a:ext cx="7815355" cy="1020983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 по социальной политике и трудовым отношениям тесно сотрудничает с Аппаратом Уполномоченного по правам человека в г. Москве и ежегодно заслушивает доклады о деятельности.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36714" y="260846"/>
            <a:ext cx="95552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Соблюдение и защита прав, свобод человека и гражданина в Москве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799" y="2393263"/>
            <a:ext cx="5544094" cy="369606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6792628"/>
            <a:ext cx="12192000" cy="653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6512107"/>
            <a:ext cx="12192000" cy="240632"/>
          </a:xfrm>
          <a:prstGeom prst="rect">
            <a:avLst/>
          </a:prstGeom>
          <a:solidFill>
            <a:srgbClr val="AA3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0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409398" y="164286"/>
            <a:ext cx="95727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Соблюдение и защита прав, свобод человека и гражданина в Москве</a:t>
            </a:r>
            <a:endParaRPr lang="ru-RU" sz="2400" b="1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1873671"/>
            <a:ext cx="5229225" cy="48291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36526" y="2718597"/>
            <a:ext cx="44762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Наибольшее количество обращений касалось</a:t>
            </a:r>
            <a:r>
              <a:rPr lang="ru-RU" b="1" dirty="0" smtClean="0"/>
              <a:t>:</a:t>
            </a:r>
          </a:p>
          <a:p>
            <a:endParaRPr lang="ru-RU" dirty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dirty="0" smtClean="0"/>
              <a:t>реализации </a:t>
            </a:r>
            <a:r>
              <a:rPr lang="ru-RU" dirty="0"/>
              <a:t>норм жилищного </a:t>
            </a:r>
            <a:r>
              <a:rPr lang="ru-RU" dirty="0" smtClean="0"/>
              <a:t>законодательства;</a:t>
            </a:r>
            <a:endParaRPr lang="ru-RU" dirty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dirty="0" smtClean="0"/>
              <a:t>вопросов </a:t>
            </a:r>
            <a:r>
              <a:rPr lang="ru-RU" dirty="0"/>
              <a:t>уголовного и гражданского </a:t>
            </a:r>
            <a:r>
              <a:rPr lang="ru-RU" dirty="0" smtClean="0"/>
              <a:t>производства; </a:t>
            </a:r>
            <a:endParaRPr lang="ru-RU" dirty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dirty="0" smtClean="0"/>
              <a:t>обеспечения </a:t>
            </a:r>
            <a:r>
              <a:rPr lang="ru-RU" dirty="0"/>
              <a:t>экономических и имущественных </a:t>
            </a:r>
            <a:r>
              <a:rPr lang="ru-RU" dirty="0" smtClean="0"/>
              <a:t>прав;</a:t>
            </a:r>
            <a:endParaRPr lang="ru-RU" dirty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dirty="0" smtClean="0"/>
              <a:t>частной </a:t>
            </a:r>
            <a:r>
              <a:rPr lang="ru-RU" dirty="0"/>
              <a:t>собственности.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46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title"/>
          </p:nvPr>
        </p:nvSpPr>
        <p:spPr>
          <a:xfrm>
            <a:off x="2721901" y="280896"/>
            <a:ext cx="6815211" cy="36004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ru-RU" altLang="ru-RU" sz="24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 и занятость</a:t>
            </a:r>
            <a:endParaRPr lang="ru-RU" altLang="ru-RU" sz="2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4338425" y="3321178"/>
            <a:ext cx="504825" cy="576263"/>
          </a:xfrm>
          <a:prstGeom prst="chevron">
            <a:avLst>
              <a:gd name="adj" fmla="val 52514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5" name="AutoShape 36"/>
          <p:cNvSpPr>
            <a:spLocks noChangeArrowheads="1"/>
          </p:cNvSpPr>
          <p:nvPr/>
        </p:nvSpPr>
        <p:spPr bwMode="auto">
          <a:xfrm>
            <a:off x="2114852" y="5061683"/>
            <a:ext cx="2057400" cy="574675"/>
          </a:xfrm>
          <a:prstGeom prst="roundRect">
            <a:avLst>
              <a:gd name="adj" fmla="val 50000"/>
            </a:avLst>
          </a:prstGeom>
          <a:noFill/>
          <a:ln w="38100" algn="ctr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A79F89">
                        <a:gamma/>
                        <a:shade val="72549"/>
                        <a:invGamma/>
                      </a:srgbClr>
                    </a:gs>
                    <a:gs pos="100000">
                      <a:srgbClr val="A79F89"/>
                    </a:gs>
                  </a:gsLst>
                  <a:lin ang="0" scaled="1"/>
                </a:gra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ru-RU" sz="3200" dirty="0" smtClean="0">
                <a:solidFill>
                  <a:srgbClr val="AA353E"/>
                </a:solidFill>
                <a:latin typeface="+mn-lt"/>
              </a:rPr>
              <a:t>I </a:t>
            </a:r>
            <a:r>
              <a:rPr lang="ru-RU" altLang="ru-RU" sz="3200" dirty="0" smtClean="0">
                <a:solidFill>
                  <a:srgbClr val="AA353E"/>
                </a:solidFill>
                <a:latin typeface="+mn-lt"/>
              </a:rPr>
              <a:t>кв. 2016</a:t>
            </a:r>
            <a:endParaRPr lang="en-US" altLang="ru-RU" sz="3200" dirty="0">
              <a:solidFill>
                <a:srgbClr val="AA353E"/>
              </a:solidFill>
              <a:latin typeface="+mn-lt"/>
            </a:endParaRPr>
          </a:p>
        </p:txBody>
      </p:sp>
      <p:sp>
        <p:nvSpPr>
          <p:cNvPr id="6" name="AutoShape 37"/>
          <p:cNvSpPr>
            <a:spLocks noChangeArrowheads="1"/>
          </p:cNvSpPr>
          <p:nvPr/>
        </p:nvSpPr>
        <p:spPr bwMode="auto">
          <a:xfrm>
            <a:off x="4948901" y="5061682"/>
            <a:ext cx="2057400" cy="574675"/>
          </a:xfrm>
          <a:prstGeom prst="roundRect">
            <a:avLst>
              <a:gd name="adj" fmla="val 50000"/>
            </a:avLst>
          </a:prstGeom>
          <a:noFill/>
          <a:ln w="38100" algn="ctr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A79F89">
                        <a:gamma/>
                        <a:shade val="72549"/>
                        <a:invGamma/>
                      </a:srgbClr>
                    </a:gs>
                    <a:gs pos="100000">
                      <a:srgbClr val="A79F89"/>
                    </a:gs>
                  </a:gsLst>
                  <a:lin ang="0" scaled="1"/>
                </a:gradFill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3200" dirty="0" smtClean="0">
                <a:solidFill>
                  <a:srgbClr val="AA353E"/>
                </a:solidFill>
              </a:rPr>
              <a:t>II </a:t>
            </a:r>
            <a:r>
              <a:rPr lang="ru-RU" altLang="ru-RU" sz="3200" dirty="0" smtClean="0">
                <a:solidFill>
                  <a:srgbClr val="AA353E"/>
                </a:solidFill>
              </a:rPr>
              <a:t>кв. 2016</a:t>
            </a:r>
            <a:endParaRPr lang="en-US" altLang="ru-RU" sz="3200" dirty="0">
              <a:solidFill>
                <a:srgbClr val="AA353E"/>
              </a:solidFill>
            </a:endParaRPr>
          </a:p>
        </p:txBody>
      </p: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2084174" y="2529016"/>
            <a:ext cx="2160588" cy="2160587"/>
            <a:chOff x="476" y="1525"/>
            <a:chExt cx="1361" cy="1361"/>
          </a:xfrm>
        </p:grpSpPr>
        <p:sp>
          <p:nvSpPr>
            <p:cNvPr id="8" name="Oval 11"/>
            <p:cNvSpPr>
              <a:spLocks noChangeArrowheads="1"/>
            </p:cNvSpPr>
            <p:nvPr/>
          </p:nvSpPr>
          <p:spPr bwMode="gray">
            <a:xfrm>
              <a:off x="476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A886E0">
                    <a:gamma/>
                    <a:tint val="0"/>
                    <a:invGamma/>
                  </a:srgbClr>
                </a:gs>
                <a:gs pos="50000">
                  <a:srgbClr val="A886E0"/>
                </a:gs>
                <a:gs pos="100000">
                  <a:srgbClr val="A886E0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gray">
            <a:xfrm>
              <a:off x="476" y="1525"/>
              <a:ext cx="1361" cy="1361"/>
            </a:xfrm>
            <a:prstGeom prst="ellipse">
              <a:avLst/>
            </a:prstGeom>
            <a:gradFill flip="none" rotWithShape="1">
              <a:gsLst>
                <a:gs pos="0">
                  <a:srgbClr val="B80D00">
                    <a:shade val="30000"/>
                    <a:satMod val="115000"/>
                  </a:srgbClr>
                </a:gs>
                <a:gs pos="50000">
                  <a:srgbClr val="B80D00">
                    <a:shade val="67500"/>
                    <a:satMod val="115000"/>
                  </a:srgbClr>
                </a:gs>
                <a:gs pos="100000">
                  <a:srgbClr val="B80D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gray">
            <a:xfrm>
              <a:off x="565" y="1614"/>
              <a:ext cx="1183" cy="1183"/>
            </a:xfrm>
            <a:prstGeom prst="ellipse">
              <a:avLst/>
            </a:prstGeom>
            <a:gradFill flip="none" rotWithShape="1">
              <a:gsLst>
                <a:gs pos="0">
                  <a:srgbClr val="D20000">
                    <a:shade val="30000"/>
                    <a:satMod val="115000"/>
                  </a:srgbClr>
                </a:gs>
                <a:gs pos="50000">
                  <a:srgbClr val="D20000">
                    <a:shade val="67500"/>
                    <a:satMod val="115000"/>
                  </a:srgbClr>
                </a:gs>
                <a:gs pos="100000">
                  <a:srgbClr val="D2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" name="Oval 15"/>
            <p:cNvSpPr>
              <a:spLocks noChangeArrowheads="1"/>
            </p:cNvSpPr>
            <p:nvPr/>
          </p:nvSpPr>
          <p:spPr bwMode="gray">
            <a:xfrm>
              <a:off x="624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12" name="Group 16"/>
            <p:cNvGrpSpPr>
              <a:grpSpLocks/>
            </p:cNvGrpSpPr>
            <p:nvPr/>
          </p:nvGrpSpPr>
          <p:grpSpPr bwMode="auto">
            <a:xfrm>
              <a:off x="641" y="1685"/>
              <a:ext cx="1031" cy="1031"/>
              <a:chOff x="4166" y="1706"/>
              <a:chExt cx="1252" cy="1252"/>
            </a:xfrm>
          </p:grpSpPr>
          <p:sp>
            <p:nvSpPr>
              <p:cNvPr id="14" name="Oval 1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5" name="Oval 1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6" name="Oval 1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7" name="Oval 2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13" name="Text Box 39"/>
            <p:cNvSpPr txBox="1">
              <a:spLocks noChangeArrowheads="1"/>
            </p:cNvSpPr>
            <p:nvPr/>
          </p:nvSpPr>
          <p:spPr bwMode="gray">
            <a:xfrm>
              <a:off x="797" y="2066"/>
              <a:ext cx="72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2400" dirty="0" smtClean="0">
                  <a:solidFill>
                    <a:srgbClr val="000000"/>
                  </a:solidFill>
                </a:rPr>
                <a:t>0.63 %</a:t>
              </a:r>
              <a:endParaRPr lang="en-US" altLang="ru-RU" sz="2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8" name="Group 49"/>
          <p:cNvGrpSpPr>
            <a:grpSpLocks/>
          </p:cNvGrpSpPr>
          <p:nvPr/>
        </p:nvGrpSpPr>
        <p:grpSpPr bwMode="auto">
          <a:xfrm>
            <a:off x="4914690" y="2529015"/>
            <a:ext cx="2160589" cy="2160588"/>
            <a:chOff x="2200" y="1525"/>
            <a:chExt cx="1361" cy="1361"/>
          </a:xfrm>
        </p:grpSpPr>
        <p:sp>
          <p:nvSpPr>
            <p:cNvPr id="19" name="Oval 21"/>
            <p:cNvSpPr>
              <a:spLocks noChangeArrowheads="1"/>
            </p:cNvSpPr>
            <p:nvPr/>
          </p:nvSpPr>
          <p:spPr bwMode="gray">
            <a:xfrm>
              <a:off x="2200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tint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0" name="Oval 22"/>
            <p:cNvSpPr>
              <a:spLocks noChangeArrowheads="1"/>
            </p:cNvSpPr>
            <p:nvPr/>
          </p:nvSpPr>
          <p:spPr bwMode="gray">
            <a:xfrm>
              <a:off x="2200" y="1525"/>
              <a:ext cx="1361" cy="1361"/>
            </a:xfrm>
            <a:prstGeom prst="ellipse">
              <a:avLst/>
            </a:prstGeom>
            <a:gradFill flip="none" rotWithShape="1">
              <a:gsLst>
                <a:gs pos="0">
                  <a:srgbClr val="B80D00">
                    <a:shade val="30000"/>
                    <a:satMod val="115000"/>
                  </a:srgbClr>
                </a:gs>
                <a:gs pos="50000">
                  <a:srgbClr val="B80D00">
                    <a:shade val="67500"/>
                    <a:satMod val="115000"/>
                  </a:srgbClr>
                </a:gs>
                <a:gs pos="100000">
                  <a:srgbClr val="B80D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1" name="Oval 23"/>
            <p:cNvSpPr>
              <a:spLocks noChangeArrowheads="1"/>
            </p:cNvSpPr>
            <p:nvPr/>
          </p:nvSpPr>
          <p:spPr bwMode="gray">
            <a:xfrm>
              <a:off x="2289" y="1614"/>
              <a:ext cx="1183" cy="1183"/>
            </a:xfrm>
            <a:prstGeom prst="ellipse">
              <a:avLst/>
            </a:prstGeom>
            <a:gradFill flip="none" rotWithShape="1">
              <a:gsLst>
                <a:gs pos="0">
                  <a:srgbClr val="D20000">
                    <a:shade val="30000"/>
                    <a:satMod val="115000"/>
                  </a:srgbClr>
                </a:gs>
                <a:gs pos="50000">
                  <a:srgbClr val="D20000">
                    <a:shade val="67500"/>
                    <a:satMod val="115000"/>
                  </a:srgbClr>
                </a:gs>
                <a:gs pos="100000">
                  <a:srgbClr val="D2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gray">
            <a:xfrm>
              <a:off x="2348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23" name="Group 26"/>
            <p:cNvGrpSpPr>
              <a:grpSpLocks/>
            </p:cNvGrpSpPr>
            <p:nvPr/>
          </p:nvGrpSpPr>
          <p:grpSpPr bwMode="auto">
            <a:xfrm>
              <a:off x="2366" y="1685"/>
              <a:ext cx="1031" cy="1031"/>
              <a:chOff x="4164" y="1708"/>
              <a:chExt cx="1251" cy="1253"/>
            </a:xfrm>
          </p:grpSpPr>
          <p:sp>
            <p:nvSpPr>
              <p:cNvPr id="25" name="Oval 27"/>
              <p:cNvSpPr>
                <a:spLocks noChangeArrowheads="1"/>
              </p:cNvSpPr>
              <p:nvPr/>
            </p:nvSpPr>
            <p:spPr bwMode="gray">
              <a:xfrm>
                <a:off x="4164" y="1708"/>
                <a:ext cx="1251" cy="125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6" name="Oval 28"/>
              <p:cNvSpPr>
                <a:spLocks noChangeArrowheads="1"/>
              </p:cNvSpPr>
              <p:nvPr/>
            </p:nvSpPr>
            <p:spPr bwMode="gray">
              <a:xfrm>
                <a:off x="4181" y="1714"/>
                <a:ext cx="1221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7" name="Oval 29"/>
              <p:cNvSpPr>
                <a:spLocks noChangeArrowheads="1"/>
              </p:cNvSpPr>
              <p:nvPr/>
            </p:nvSpPr>
            <p:spPr bwMode="gray">
              <a:xfrm>
                <a:off x="4194" y="1726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8" name="Oval 30"/>
              <p:cNvSpPr>
                <a:spLocks noChangeArrowheads="1"/>
              </p:cNvSpPr>
              <p:nvPr/>
            </p:nvSpPr>
            <p:spPr bwMode="gray">
              <a:xfrm>
                <a:off x="4262" y="1758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24" name="Text Box 40"/>
            <p:cNvSpPr txBox="1">
              <a:spLocks noChangeArrowheads="1"/>
            </p:cNvSpPr>
            <p:nvPr/>
          </p:nvSpPr>
          <p:spPr bwMode="gray">
            <a:xfrm>
              <a:off x="2579" y="2066"/>
              <a:ext cx="6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2400" dirty="0" smtClean="0">
                  <a:solidFill>
                    <a:srgbClr val="000000"/>
                  </a:solidFill>
                </a:rPr>
                <a:t>0.6 %</a:t>
              </a:r>
              <a:endParaRPr lang="en-US" altLang="ru-RU" sz="2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35" name="Прямая соединительная линия 34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utoShape 4"/>
          <p:cNvSpPr>
            <a:spLocks noChangeArrowheads="1"/>
          </p:cNvSpPr>
          <p:nvPr/>
        </p:nvSpPr>
        <p:spPr bwMode="gray">
          <a:xfrm>
            <a:off x="7217607" y="3321178"/>
            <a:ext cx="504825" cy="576263"/>
          </a:xfrm>
          <a:prstGeom prst="chevron">
            <a:avLst>
              <a:gd name="adj" fmla="val 52514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7" name="AutoShape 37"/>
          <p:cNvSpPr>
            <a:spLocks noChangeArrowheads="1"/>
          </p:cNvSpPr>
          <p:nvPr/>
        </p:nvSpPr>
        <p:spPr bwMode="auto">
          <a:xfrm>
            <a:off x="7828083" y="5061681"/>
            <a:ext cx="2057400" cy="574675"/>
          </a:xfrm>
          <a:prstGeom prst="roundRect">
            <a:avLst>
              <a:gd name="adj" fmla="val 50000"/>
            </a:avLst>
          </a:prstGeom>
          <a:noFill/>
          <a:ln w="38100" algn="ctr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A79F89">
                        <a:gamma/>
                        <a:shade val="72549"/>
                        <a:invGamma/>
                      </a:srgbClr>
                    </a:gs>
                    <a:gs pos="100000">
                      <a:srgbClr val="A79F89"/>
                    </a:gs>
                  </a:gsLst>
                  <a:lin ang="0" scaled="1"/>
                </a:gradFill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dirty="0" smtClean="0">
                <a:solidFill>
                  <a:srgbClr val="AA353E"/>
                </a:solidFill>
              </a:rPr>
              <a:t>Ноябрь 2016</a:t>
            </a:r>
            <a:endParaRPr lang="en-US" altLang="ru-RU" sz="3200" dirty="0">
              <a:solidFill>
                <a:srgbClr val="AA353E"/>
              </a:solidFill>
            </a:endParaRPr>
          </a:p>
        </p:txBody>
      </p:sp>
      <p:grpSp>
        <p:nvGrpSpPr>
          <p:cNvPr id="38" name="Group 49"/>
          <p:cNvGrpSpPr>
            <a:grpSpLocks/>
          </p:cNvGrpSpPr>
          <p:nvPr/>
        </p:nvGrpSpPr>
        <p:grpSpPr bwMode="auto">
          <a:xfrm>
            <a:off x="7793872" y="2529015"/>
            <a:ext cx="2160589" cy="2160588"/>
            <a:chOff x="2200" y="1525"/>
            <a:chExt cx="1361" cy="1361"/>
          </a:xfrm>
        </p:grpSpPr>
        <p:sp>
          <p:nvSpPr>
            <p:cNvPr id="39" name="Oval 21"/>
            <p:cNvSpPr>
              <a:spLocks noChangeArrowheads="1"/>
            </p:cNvSpPr>
            <p:nvPr/>
          </p:nvSpPr>
          <p:spPr bwMode="gray">
            <a:xfrm>
              <a:off x="2200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tint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0" name="Oval 22"/>
            <p:cNvSpPr>
              <a:spLocks noChangeArrowheads="1"/>
            </p:cNvSpPr>
            <p:nvPr/>
          </p:nvSpPr>
          <p:spPr bwMode="gray">
            <a:xfrm>
              <a:off x="2200" y="1525"/>
              <a:ext cx="1361" cy="1361"/>
            </a:xfrm>
            <a:prstGeom prst="ellipse">
              <a:avLst/>
            </a:prstGeom>
            <a:gradFill flip="none" rotWithShape="1">
              <a:gsLst>
                <a:gs pos="0">
                  <a:srgbClr val="B80D00">
                    <a:shade val="30000"/>
                    <a:satMod val="115000"/>
                  </a:srgbClr>
                </a:gs>
                <a:gs pos="50000">
                  <a:srgbClr val="B80D00">
                    <a:shade val="67500"/>
                    <a:satMod val="115000"/>
                  </a:srgbClr>
                </a:gs>
                <a:gs pos="100000">
                  <a:srgbClr val="B80D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1" name="Oval 23"/>
            <p:cNvSpPr>
              <a:spLocks noChangeArrowheads="1"/>
            </p:cNvSpPr>
            <p:nvPr/>
          </p:nvSpPr>
          <p:spPr bwMode="gray">
            <a:xfrm>
              <a:off x="2289" y="1614"/>
              <a:ext cx="1183" cy="1183"/>
            </a:xfrm>
            <a:prstGeom prst="ellipse">
              <a:avLst/>
            </a:prstGeom>
            <a:gradFill flip="none" rotWithShape="1">
              <a:gsLst>
                <a:gs pos="0">
                  <a:srgbClr val="D20000">
                    <a:shade val="30000"/>
                    <a:satMod val="115000"/>
                  </a:srgbClr>
                </a:gs>
                <a:gs pos="50000">
                  <a:srgbClr val="D20000">
                    <a:shade val="67500"/>
                    <a:satMod val="115000"/>
                  </a:srgbClr>
                </a:gs>
                <a:gs pos="100000">
                  <a:srgbClr val="D2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2" name="Oval 25"/>
            <p:cNvSpPr>
              <a:spLocks noChangeArrowheads="1"/>
            </p:cNvSpPr>
            <p:nvPr/>
          </p:nvSpPr>
          <p:spPr bwMode="gray">
            <a:xfrm>
              <a:off x="2348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43" name="Group 26"/>
            <p:cNvGrpSpPr>
              <a:grpSpLocks/>
            </p:cNvGrpSpPr>
            <p:nvPr/>
          </p:nvGrpSpPr>
          <p:grpSpPr bwMode="auto">
            <a:xfrm>
              <a:off x="2366" y="1685"/>
              <a:ext cx="1031" cy="1031"/>
              <a:chOff x="4164" y="1708"/>
              <a:chExt cx="1251" cy="1253"/>
            </a:xfrm>
          </p:grpSpPr>
          <p:sp>
            <p:nvSpPr>
              <p:cNvPr id="45" name="Oval 27"/>
              <p:cNvSpPr>
                <a:spLocks noChangeArrowheads="1"/>
              </p:cNvSpPr>
              <p:nvPr/>
            </p:nvSpPr>
            <p:spPr bwMode="gray">
              <a:xfrm>
                <a:off x="4164" y="1708"/>
                <a:ext cx="1251" cy="125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46" name="Oval 28"/>
              <p:cNvSpPr>
                <a:spLocks noChangeArrowheads="1"/>
              </p:cNvSpPr>
              <p:nvPr/>
            </p:nvSpPr>
            <p:spPr bwMode="gray">
              <a:xfrm>
                <a:off x="4181" y="1714"/>
                <a:ext cx="1221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47" name="Oval 29"/>
              <p:cNvSpPr>
                <a:spLocks noChangeArrowheads="1"/>
              </p:cNvSpPr>
              <p:nvPr/>
            </p:nvSpPr>
            <p:spPr bwMode="gray">
              <a:xfrm>
                <a:off x="4194" y="1726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48" name="Oval 30"/>
              <p:cNvSpPr>
                <a:spLocks noChangeArrowheads="1"/>
              </p:cNvSpPr>
              <p:nvPr/>
            </p:nvSpPr>
            <p:spPr bwMode="gray">
              <a:xfrm>
                <a:off x="4262" y="1758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44" name="Text Box 40"/>
            <p:cNvSpPr txBox="1">
              <a:spLocks noChangeArrowheads="1"/>
            </p:cNvSpPr>
            <p:nvPr/>
          </p:nvSpPr>
          <p:spPr bwMode="gray">
            <a:xfrm>
              <a:off x="2525" y="2066"/>
              <a:ext cx="72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2400" dirty="0" smtClean="0">
                  <a:solidFill>
                    <a:srgbClr val="000000"/>
                  </a:solidFill>
                </a:rPr>
                <a:t>0.51 %</a:t>
              </a:r>
              <a:endParaRPr lang="en-US" altLang="ru-RU" sz="2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9396" y="1327689"/>
            <a:ext cx="10253143" cy="576064"/>
          </a:xfrm>
        </p:spPr>
        <p:txBody>
          <a:bodyPr>
            <a:noAutofit/>
          </a:bodyPr>
          <a:lstStyle/>
          <a:p>
            <a:pPr marL="0" indent="0" algn="ctr">
              <a:buClr>
                <a:srgbClr val="F70909"/>
              </a:buClr>
              <a:buNone/>
            </a:pPr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Уровень безработицы:</a:t>
            </a:r>
          </a:p>
          <a:p>
            <a:pPr marL="0" indent="0" algn="ctr">
              <a:buClr>
                <a:srgbClr val="F70909"/>
              </a:buClr>
              <a:buNone/>
            </a:pP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Москва – регион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 одним из самых низких уровней безработицы.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Уровень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безработицы в столицы в 10 раз меньше, чем в среднем по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России.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Объект 2"/>
          <p:cNvSpPr txBox="1">
            <a:spLocks/>
          </p:cNvSpPr>
          <p:nvPr/>
        </p:nvSpPr>
        <p:spPr>
          <a:xfrm>
            <a:off x="1029396" y="5965740"/>
            <a:ext cx="10253143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70909"/>
              </a:buClr>
              <a:buNone/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Серьезным результатом предварительной работы членов комиссии по социальной политике и трудовым отношениям стало открытие в 2016 году в Москве </a:t>
            </a:r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МОЛОДЕЖНОГО ЦЕНТРА ЗАНЯТОСТИ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 algn="ctr">
              <a:buClr>
                <a:srgbClr val="F70909"/>
              </a:buClr>
              <a:buFont typeface="Arial" panose="020B0604020202020204" pitchFamily="34" charset="0"/>
              <a:buNone/>
            </a:pP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7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title"/>
          </p:nvPr>
        </p:nvSpPr>
        <p:spPr>
          <a:xfrm>
            <a:off x="2199503" y="2085084"/>
            <a:ext cx="8987199" cy="993186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r>
              <a:rPr lang="ru-RU" altLang="ru-RU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Московское </a:t>
            </a:r>
            <a:r>
              <a:rPr lang="ru-RU" altLang="ru-RU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ТРЁХСТОРОННЕЕ СОГЛАШЕНИЕ </a:t>
            </a:r>
            <a:r>
              <a:rPr lang="ru-RU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на 2016-2018 годы между Правительством Москвы, московскими объединениями </a:t>
            </a:r>
            <a:r>
              <a:rPr lang="ru-RU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профсоюзов </a:t>
            </a:r>
            <a:r>
              <a:rPr lang="ru-RU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и московскими объединениями </a:t>
            </a:r>
            <a:r>
              <a:rPr lang="ru-RU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работодателей</a:t>
            </a:r>
            <a:endParaRPr lang="ru-RU" altLang="ru-RU" sz="1600" b="1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9503" y="3078271"/>
            <a:ext cx="8987200" cy="3470576"/>
          </a:xfrm>
        </p:spPr>
        <p:txBody>
          <a:bodyPr>
            <a:normAutofit/>
          </a:bodyPr>
          <a:lstStyle/>
          <a:p>
            <a:pPr marL="0" indent="0" algn="just">
              <a:buClr>
                <a:srgbClr val="F70909"/>
              </a:buClr>
              <a:buNone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соответствии с законом о социальном партнерстве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Москве действует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Трехстороннее соглашение, которое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регулирует,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том числе вопросы, связанные с оплатой труда. </a:t>
            </a: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buClr>
                <a:srgbClr val="F70909"/>
              </a:buClr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сегодняшний день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минимальная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заработная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плата в городе Москве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установлена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размере </a:t>
            </a:r>
            <a:r>
              <a:rPr lang="ru-RU" sz="1600" b="1" i="1" u="sng" dirty="0" smtClean="0">
                <a:solidFill>
                  <a:srgbClr val="C00000"/>
                </a:solidFill>
              </a:rPr>
              <a:t>17561 рубль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  <a:p>
            <a:pPr marL="0" indent="0" algn="just">
              <a:buClr>
                <a:srgbClr val="F70909"/>
              </a:buClr>
              <a:buNone/>
            </a:pPr>
            <a:endParaRPr lang="ru-RU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Clr>
                <a:srgbClr val="F70909"/>
              </a:buClr>
              <a:buNone/>
            </a:pPr>
            <a:r>
              <a:rPr lang="ru-RU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 </a:t>
            </a:r>
            <a:r>
              <a:rPr lang="ru-RU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пристальным вниманием комиссии по социальной политике и трудовым отношениям находятся вопросы обеспечения безопасных условий и охраны труда на предприятиях</a:t>
            </a:r>
            <a:r>
              <a:rPr lang="ru-RU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b="1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5127" y="182808"/>
            <a:ext cx="72959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000" b="1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Итоги работы в сфере трудовых отношений</a:t>
            </a:r>
            <a:endParaRPr lang="ru-RU" sz="3000" b="1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6" descr="http://deti.kharkov.ua/files/images/znak_vosklican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4163" y="2237599"/>
            <a:ext cx="710011" cy="710011"/>
          </a:xfrm>
          <a:prstGeom prst="rect">
            <a:avLst/>
          </a:prstGeom>
          <a:noFill/>
        </p:spPr>
      </p:pic>
      <p:pic>
        <p:nvPicPr>
          <p:cNvPr id="6" name="Picture 6" descr="http://deti.kharkov.ua/files/images/znak_vosklican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4163" y="4535913"/>
            <a:ext cx="710011" cy="71001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87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421857" y="5908725"/>
            <a:ext cx="73482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 smtClean="0">
                <a:solidFill>
                  <a:srgbClr val="AA353E"/>
                </a:solidFill>
                <a:latin typeface="+mj-lt"/>
                <a:ea typeface="+mj-ea"/>
                <a:cs typeface="Arial" panose="020B0604020202020204" pitchFamily="34" charset="0"/>
              </a:rPr>
              <a:t>Подписание Трехстороннего соглашения</a:t>
            </a:r>
            <a:endParaRPr lang="ru-RU" sz="3000" b="1" dirty="0">
              <a:solidFill>
                <a:srgbClr val="AA353E"/>
              </a:solidFill>
              <a:latin typeface="+mj-lt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438" y="222053"/>
            <a:ext cx="8470174" cy="564678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6792628"/>
            <a:ext cx="12192000" cy="653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6512107"/>
            <a:ext cx="12192000" cy="240632"/>
          </a:xfrm>
          <a:prstGeom prst="rect">
            <a:avLst/>
          </a:prstGeom>
          <a:solidFill>
            <a:srgbClr val="AA3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653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10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2265448" y="1277073"/>
            <a:ext cx="7661103" cy="1336200"/>
          </a:xfrm>
          <a:noFill/>
        </p:spPr>
        <p:txBody>
          <a:bodyPr>
            <a:noAutofit/>
          </a:bodyPr>
          <a:lstStyle/>
          <a:p>
            <a:pPr marL="0" indent="0" algn="ctr">
              <a:buClr>
                <a:srgbClr val="F70909"/>
              </a:buClr>
              <a:buNone/>
            </a:pPr>
            <a:r>
              <a:rPr lang="ru-RU" sz="2000" dirty="0">
                <a:solidFill>
                  <a:srgbClr val="AA35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период с января 2016 года в адрес членов комиссии по социальной политике и трудовым отношениям МГД поступило более 550 письменных обращений граждан.</a:t>
            </a:r>
            <a:endParaRPr lang="ru-RU" sz="2000" dirty="0" smtClean="0">
              <a:solidFill>
                <a:srgbClr val="AA35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title"/>
          </p:nvPr>
        </p:nvSpPr>
        <p:spPr>
          <a:xfrm>
            <a:off x="2700536" y="280896"/>
            <a:ext cx="6790926" cy="36004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ru-RU" altLang="ru-RU" sz="2800" b="1" dirty="0" smtClean="0">
                <a:solidFill>
                  <a:schemeClr val="bg1">
                    <a:lumMod val="50000"/>
                  </a:schemeClr>
                </a:solidFill>
              </a:rPr>
              <a:t>Работа с обращениями граждан</a:t>
            </a:r>
            <a:endParaRPr lang="ru-RU" altLang="ru-RU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" y="897923"/>
            <a:ext cx="12191999" cy="149327"/>
          </a:xfrm>
          <a:prstGeom prst="rect">
            <a:avLst/>
          </a:prstGeom>
          <a:solidFill>
            <a:srgbClr val="978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091488"/>
            <a:ext cx="12192000" cy="890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0"/>
            <a:ext cx="1285102" cy="1631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199503" y="0"/>
            <a:ext cx="0" cy="1375719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6" y="260846"/>
            <a:ext cx="1054778" cy="1027020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914400" y="0"/>
            <a:ext cx="0" cy="1383957"/>
          </a:xfrm>
          <a:prstGeom prst="line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637" y="2285336"/>
            <a:ext cx="3832724" cy="457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1503</TotalTime>
  <Words>1115</Words>
  <Application>Microsoft Office PowerPoint</Application>
  <PresentationFormat>Широкоэкранный</PresentationFormat>
  <Paragraphs>177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Verdana</vt:lpstr>
      <vt:lpstr>Wingdings</vt:lpstr>
      <vt:lpstr>Тема Office</vt:lpstr>
      <vt:lpstr>Отчёт о деятельности Комиссии  по социальной политике и трудовым отношениям  Московской городской Думы шестого созыва  за 2015-2016 годы</vt:lpstr>
      <vt:lpstr>Презентация PowerPoint</vt:lpstr>
      <vt:lpstr>Презентация PowerPoint</vt:lpstr>
      <vt:lpstr>Презентация PowerPoint</vt:lpstr>
      <vt:lpstr>Взаимодействие комиссии с органами исполнительной власти города Москвы и общественными организациями:</vt:lpstr>
      <vt:lpstr>В Москве, по состоянию на 2016 год, социальной поддержкой охвачены:</vt:lpstr>
      <vt:lpstr>Государственная программа «Социальная поддержка жителей города Москвы на 2012-2018 годы»</vt:lpstr>
      <vt:lpstr>Презентация PowerPoint</vt:lpstr>
      <vt:lpstr>Адресная социальная помощь в городе Москве</vt:lpstr>
      <vt:lpstr>Социальная защита ветеранов</vt:lpstr>
      <vt:lpstr>Презентация PowerPoint</vt:lpstr>
      <vt:lpstr>Безбарьерная городская среда и социальная поддержка инвалидов</vt:lpstr>
      <vt:lpstr>Оздоровительный отдых для столичных детей</vt:lpstr>
      <vt:lpstr>Оздоровительный отдых для столичных детей</vt:lpstr>
      <vt:lpstr>За счёт города столичные дети могут отдыхать в следующих местах:</vt:lpstr>
      <vt:lpstr>Программа активного детского отдыха «МОСКОВСКАЯ СМЕНА»</vt:lpstr>
      <vt:lpstr>Комиссия по социальной политике и трудовым отношениям тесно сотрудничает с Аппаратом Уполномоченного по правам человека в г. Москве и ежегодно заслушивает доклады о деятельности.</vt:lpstr>
      <vt:lpstr>Презентация PowerPoint</vt:lpstr>
      <vt:lpstr>Труд и занятость</vt:lpstr>
      <vt:lpstr>Московское ТРЁХСТОРОННЕЕ СОГЛАШЕНИЕ на 2016-2018 годы между Правительством Москвы, московскими объединениями профсоюзов и московскими объединениями работодателей</vt:lpstr>
      <vt:lpstr>Презентация PowerPoint</vt:lpstr>
      <vt:lpstr>Работа с обращениями граждан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Перминов Илья Константинович</dc:creator>
  <cp:lastModifiedBy>Антонцев Михаил Иванович</cp:lastModifiedBy>
  <cp:revision>131</cp:revision>
  <cp:lastPrinted>2016-08-29T13:21:45Z</cp:lastPrinted>
  <dcterms:created xsi:type="dcterms:W3CDTF">2016-08-15T07:57:16Z</dcterms:created>
  <dcterms:modified xsi:type="dcterms:W3CDTF">2016-11-14T06:39:13Z</dcterms:modified>
</cp:coreProperties>
</file>